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9"/>
  </p:notesMasterIdLst>
  <p:sldIdLst>
    <p:sldId id="256" r:id="rId5"/>
    <p:sldId id="293" r:id="rId6"/>
    <p:sldId id="262" r:id="rId7"/>
    <p:sldId id="305" r:id="rId8"/>
    <p:sldId id="276" r:id="rId9"/>
    <p:sldId id="306" r:id="rId10"/>
    <p:sldId id="294" r:id="rId11"/>
    <p:sldId id="295" r:id="rId12"/>
    <p:sldId id="296" r:id="rId13"/>
    <p:sldId id="297" r:id="rId14"/>
    <p:sldId id="298" r:id="rId15"/>
    <p:sldId id="301" r:id="rId16"/>
    <p:sldId id="299" r:id="rId17"/>
    <p:sldId id="308" r:id="rId18"/>
    <p:sldId id="303" r:id="rId19"/>
    <p:sldId id="304" r:id="rId20"/>
    <p:sldId id="278" r:id="rId21"/>
    <p:sldId id="309" r:id="rId22"/>
    <p:sldId id="300" r:id="rId23"/>
    <p:sldId id="284" r:id="rId24"/>
    <p:sldId id="307" r:id="rId25"/>
    <p:sldId id="286" r:id="rId26"/>
    <p:sldId id="271" r:id="rId27"/>
    <p:sldId id="27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Sain" initials="JS" lastIdx="1" clrIdx="0">
    <p:extLst>
      <p:ext uri="{19B8F6BF-5375-455C-9EA6-DF929625EA0E}">
        <p15:presenceInfo xmlns:p15="http://schemas.microsoft.com/office/powerpoint/2012/main" userId="f45ebf678f62d5a8" providerId="Windows Live"/>
      </p:ext>
    </p:extLst>
  </p:cmAuthor>
  <p:cmAuthor id="2" name="Osborne, James R MCPO USN DCNO N1 (USA)" initials="OJRMUDN(" lastIdx="5" clrIdx="1">
    <p:extLst>
      <p:ext uri="{19B8F6BF-5375-455C-9EA6-DF929625EA0E}">
        <p15:presenceInfo xmlns:p15="http://schemas.microsoft.com/office/powerpoint/2012/main" userId="S-1-5-21-1801674531-2146617017-725345543-9566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939"/>
    <a:srgbClr val="E8B010"/>
    <a:srgbClr val="002939"/>
    <a:srgbClr val="02293A"/>
    <a:srgbClr val="012A39"/>
    <a:srgbClr val="002A38"/>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4416A-F0C0-4396-B160-FFBDC228B179}" v="30" dt="2024-09-04T16:14:03.341"/>
    <p1510:client id="{8D055A81-498D-4B24-9637-3FC3B4D4C705}" v="3" dt="2024-09-04T16:05:07.583"/>
    <p1510:client id="{8DF8A984-1833-4CF3-AC75-90954CAE6B9E}" v="1" dt="2024-09-04T16:14:26.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73200" autoAdjust="0"/>
  </p:normalViewPr>
  <p:slideViewPr>
    <p:cSldViewPr snapToGrid="0">
      <p:cViewPr varScale="1">
        <p:scale>
          <a:sx n="82" d="100"/>
          <a:sy n="82" d="100"/>
        </p:scale>
        <p:origin x="2604" y="84"/>
      </p:cViewPr>
      <p:guideLst/>
    </p:cSldViewPr>
  </p:slideViewPr>
  <p:outlineViewPr>
    <p:cViewPr>
      <p:scale>
        <a:sx n="33" d="100"/>
        <a:sy n="33" d="100"/>
      </p:scale>
      <p:origin x="0" y="-14800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56272-8E2E-D34A-BD7A-9F0D1A9FB79D}" type="datetimeFigureOut">
              <a:rPr lang="en-US" smtClean="0"/>
              <a:t>9/30/2024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EE01-41AF-2A4D-9C8A-1F63ADF14122}" type="slidenum">
              <a:rPr lang="en-US" smtClean="0"/>
              <a:t>‹#›</a:t>
            </a:fld>
            <a:endParaRPr lang="en-US"/>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b="1" dirty="0"/>
              <a:t>FACILITATOR GUIDE:</a:t>
            </a:r>
          </a:p>
          <a:p>
            <a:pPr>
              <a:spcBef>
                <a:spcPts val="1200"/>
              </a:spcBef>
            </a:pPr>
            <a:r>
              <a:rPr lang="en-US" sz="1200" dirty="0">
                <a:latin typeface="Tahoma"/>
                <a:ea typeface="Tahoma"/>
                <a:cs typeface="Tahoma"/>
              </a:rPr>
              <a:t>Encourage</a:t>
            </a:r>
            <a:r>
              <a:rPr lang="en-US" sz="1200" baseline="0" dirty="0">
                <a:latin typeface="Tahoma"/>
                <a:ea typeface="Tahoma"/>
                <a:cs typeface="Tahoma"/>
              </a:rPr>
              <a:t> CDT to always attempt to call or email the detailer regarding questions about orders.  To ensure you are aware a “best practice” is to have them copy you on all inquires for your awareness.</a:t>
            </a:r>
            <a:endParaRPr lang="en-US" sz="1200" dirty="0">
              <a:latin typeface="Tahoma"/>
              <a:ea typeface="Tahoma"/>
              <a:cs typeface="Tahoma"/>
            </a:endParaRP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10016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FACILITATOR GUIDE:</a:t>
            </a:r>
          </a:p>
          <a:p>
            <a:pPr marL="171450" indent="-171450">
              <a:buFont typeface="Wingdings" panose="05000000000000000000" pitchFamily="2" charset="2"/>
              <a:buChar char="§"/>
            </a:pPr>
            <a:r>
              <a:rPr lang="en-US" dirty="0">
                <a:latin typeface="Tahoma"/>
                <a:ea typeface="Tahoma"/>
                <a:cs typeface="Tahoma"/>
              </a:rPr>
              <a:t>Sailors must ensure their MNA contact information is up to date. This will prevent detailers from</a:t>
            </a:r>
            <a:r>
              <a:rPr lang="en-US" baseline="0" dirty="0">
                <a:latin typeface="Tahoma"/>
                <a:ea typeface="Tahoma"/>
                <a:cs typeface="Tahoma"/>
              </a:rPr>
              <a:t> </a:t>
            </a:r>
            <a:r>
              <a:rPr lang="en-US" dirty="0">
                <a:latin typeface="Tahoma"/>
                <a:ea typeface="Tahoma"/>
                <a:cs typeface="Tahoma"/>
              </a:rPr>
              <a:t>having issues with contacting the Sailor regarding</a:t>
            </a:r>
            <a:r>
              <a:rPr lang="en-US" baseline="0" dirty="0">
                <a:latin typeface="Tahoma"/>
                <a:ea typeface="Tahoma"/>
                <a:cs typeface="Tahoma"/>
              </a:rPr>
              <a:t> </a:t>
            </a:r>
            <a:r>
              <a:rPr lang="en-US" dirty="0">
                <a:latin typeface="Tahoma"/>
                <a:ea typeface="Tahoma"/>
                <a:cs typeface="Tahoma"/>
              </a:rPr>
              <a:t>orders and career intentions. </a:t>
            </a:r>
          </a:p>
          <a:p>
            <a:pPr marL="171450" indent="-171450">
              <a:buFont typeface="Wingdings" panose="05000000000000000000" pitchFamily="2" charset="2"/>
              <a:buChar char="§"/>
            </a:pPr>
            <a:endParaRPr lang="en-US" dirty="0">
              <a:latin typeface="Tahoma"/>
              <a:ea typeface="Tahoma"/>
              <a:cs typeface="Tahoma"/>
            </a:endParaRPr>
          </a:p>
          <a:p>
            <a:pPr marL="171450" indent="-171450">
              <a:buFont typeface="Wingdings" panose="05000000000000000000" pitchFamily="2" charset="2"/>
              <a:buChar char="§"/>
            </a:pPr>
            <a:r>
              <a:rPr lang="en-US" dirty="0"/>
              <a:t>In MyNavy Assignment you can:</a:t>
            </a:r>
          </a:p>
          <a:p>
            <a:pPr marL="628650" lvl="1" indent="-171450">
              <a:buFont typeface="Wingdings" panose="05000000000000000000" pitchFamily="2" charset="2"/>
              <a:buChar char="§"/>
            </a:pPr>
            <a:r>
              <a:rPr lang="en-US" dirty="0"/>
              <a:t>Explore new opportunities for personal growth, promotion and rewarding service. </a:t>
            </a:r>
          </a:p>
          <a:p>
            <a:pPr marL="628650" lvl="1" indent="-171450">
              <a:buFont typeface="Wingdings" panose="05000000000000000000" pitchFamily="2" charset="2"/>
              <a:buChar char="§"/>
            </a:pPr>
            <a:r>
              <a:rPr lang="en-US" dirty="0"/>
              <a:t>Showcase personal skills and market yourself to future commands. </a:t>
            </a:r>
          </a:p>
          <a:p>
            <a:pPr marL="628650" lvl="1" indent="-171450">
              <a:buFont typeface="Wingdings" panose="05000000000000000000" pitchFamily="2" charset="2"/>
              <a:buChar char="§"/>
            </a:pPr>
            <a:r>
              <a:rPr lang="en-US" dirty="0"/>
              <a:t>Apply for jobs, interact with detailers and track Permanent Change of Station (PCS) orders.</a:t>
            </a:r>
          </a:p>
          <a:p>
            <a:pPr marL="171450" indent="-171450">
              <a:buFontTx/>
              <a:buChar char="-"/>
            </a:pPr>
            <a:endParaRPr lang="en-US" dirty="0"/>
          </a:p>
          <a:p>
            <a:pPr marL="171450" indent="-171450">
              <a:buFont typeface="Wingdings" panose="05000000000000000000" pitchFamily="2" charset="2"/>
              <a:buChar char="§"/>
            </a:pPr>
            <a:r>
              <a:rPr lang="en-US" dirty="0"/>
              <a:t>MNA increases your visibility to all generated jobs (vacancies) in the detailing cycle, both jobs that are open for application and closed (not available for application due to mission requirements). </a:t>
            </a:r>
          </a:p>
        </p:txBody>
      </p:sp>
      <p:sp>
        <p:nvSpPr>
          <p:cNvPr id="4" name="Slide Number Placeholder 3"/>
          <p:cNvSpPr>
            <a:spLocks noGrp="1"/>
          </p:cNvSpPr>
          <p:nvPr>
            <p:ph type="sldNum" sz="quarter" idx="10"/>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422087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FACILITATOR GUIDE:</a:t>
            </a:r>
          </a:p>
          <a:p>
            <a:pPr marL="171450" indent="-171450">
              <a:buFont typeface="Wingdings" panose="05000000000000000000" pitchFamily="2" charset="2"/>
              <a:buChar char="§"/>
            </a:pPr>
            <a:r>
              <a:rPr lang="en-US" dirty="0">
                <a:latin typeface="Tahoma"/>
                <a:ea typeface="Tahoma"/>
                <a:cs typeface="Tahoma"/>
              </a:rPr>
              <a:t>Discuss location of “View Access/TAR Negotiation window Table</a:t>
            </a:r>
          </a:p>
          <a:p>
            <a:pPr marL="171450" indent="-171450">
              <a:buFont typeface="Wingdings" panose="05000000000000000000" pitchFamily="2" charset="2"/>
              <a:buChar char="§"/>
            </a:pPr>
            <a:r>
              <a:rPr lang="en-US" dirty="0">
                <a:latin typeface="Tahoma"/>
                <a:ea typeface="Tahoma"/>
                <a:cs typeface="Tahoma"/>
              </a:rPr>
              <a:t>Discuss location of Schedule </a:t>
            </a:r>
            <a:endParaRPr lang="en-US" dirty="0"/>
          </a:p>
          <a:p>
            <a:pPr marL="171450" indent="-171450">
              <a:buFont typeface="Wingdings" panose="05000000000000000000" pitchFamily="2" charset="2"/>
              <a:buChar char="§"/>
            </a:pPr>
            <a:r>
              <a:rPr lang="en-US" dirty="0">
                <a:latin typeface="Tahoma"/>
                <a:ea typeface="Tahoma"/>
                <a:cs typeface="Tahoma"/>
              </a:rPr>
              <a:t>Discuss “Phase” cycles</a:t>
            </a:r>
          </a:p>
          <a:p>
            <a:pPr marL="171450" indent="-171450">
              <a:buFont typeface="Wingdings" panose="05000000000000000000" pitchFamily="2" charset="2"/>
              <a:buChar char="§"/>
            </a:pPr>
            <a:r>
              <a:rPr lang="en-US" dirty="0">
                <a:latin typeface="Tahoma"/>
                <a:ea typeface="Tahoma"/>
                <a:cs typeface="Tahoma"/>
              </a:rPr>
              <a:t>Discuss and encourage Sailor Tutorial to aid in their navigation </a:t>
            </a:r>
            <a:endParaRPr lang="en-US" dirty="0"/>
          </a:p>
          <a:p>
            <a:pPr marL="171450" indent="-171450">
              <a:buFont typeface="Wingdings" panose="05000000000000000000" pitchFamily="2" charset="2"/>
              <a:buChar char="§"/>
            </a:pPr>
            <a:r>
              <a:rPr lang="en-US" dirty="0">
                <a:latin typeface="Tahoma"/>
                <a:ea typeface="Tahoma"/>
                <a:cs typeface="Tahoma"/>
              </a:rPr>
              <a:t>Discuss and encourage CCC/Command Tutorial for your CDT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63109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FACILITATOR GUIDE:</a:t>
            </a:r>
          </a:p>
          <a:p>
            <a:pPr marL="171450" indent="-171450">
              <a:buFont typeface="Wingdings" panose="05000000000000000000" pitchFamily="2" charset="2"/>
              <a:buChar char="§"/>
            </a:pPr>
            <a:r>
              <a:rPr lang="en-US" dirty="0">
                <a:latin typeface="Tahoma"/>
                <a:ea typeface="Tahoma"/>
                <a:cs typeface="Tahoma"/>
              </a:rPr>
              <a:t>Discuss purpose of PRD/SEAOS impact in relation to submission timelines IAW their negotiation window.</a:t>
            </a:r>
            <a:endParaRPr lang="en-US" dirty="0">
              <a:solidFill>
                <a:srgbClr val="FFFF00"/>
              </a:solidFill>
              <a:latin typeface="Tahoma"/>
              <a:ea typeface="Tahoma"/>
              <a:cs typeface="Tahoma"/>
            </a:endParaRPr>
          </a:p>
          <a:p>
            <a:pPr marL="171450" indent="-171450">
              <a:buFont typeface="Wingdings" panose="05000000000000000000" pitchFamily="2" charset="2"/>
              <a:buChar char="§"/>
            </a:pPr>
            <a:r>
              <a:rPr lang="en-US" dirty="0">
                <a:latin typeface="Tahoma"/>
                <a:ea typeface="Tahoma"/>
                <a:cs typeface="Tahoma"/>
              </a:rPr>
              <a:t>Example or Knowledge check: Which instruction provides requirements</a:t>
            </a:r>
            <a:r>
              <a:rPr lang="en-US" baseline="0" dirty="0">
                <a:latin typeface="Tahoma"/>
                <a:ea typeface="Tahoma"/>
                <a:cs typeface="Tahoma"/>
              </a:rPr>
              <a:t> </a:t>
            </a:r>
            <a:r>
              <a:rPr lang="en-US" dirty="0">
                <a:latin typeface="Tahoma"/>
                <a:ea typeface="Tahoma"/>
                <a:cs typeface="Tahoma"/>
              </a:rPr>
              <a:t>to submit a SDIP extension request for approval?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251988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FACILITATOR GUIDE:</a:t>
            </a:r>
          </a:p>
          <a:p>
            <a:pPr marL="171450" indent="-171450">
              <a:buFont typeface="Wingdings" panose="05000000000000000000" pitchFamily="2" charset="2"/>
              <a:buChar char="§"/>
            </a:pPr>
            <a:r>
              <a:rPr lang="en-US" dirty="0">
                <a:latin typeface="Tahoma"/>
                <a:ea typeface="Tahoma"/>
                <a:cs typeface="Tahoma"/>
              </a:rPr>
              <a:t>Recommend</a:t>
            </a:r>
            <a:r>
              <a:rPr lang="en-US" baseline="0" dirty="0">
                <a:latin typeface="Tahoma"/>
                <a:ea typeface="Tahoma"/>
                <a:cs typeface="Tahoma"/>
              </a:rPr>
              <a:t> </a:t>
            </a:r>
            <a:r>
              <a:rPr lang="en-US" dirty="0">
                <a:latin typeface="Tahoma"/>
                <a:ea typeface="Tahoma"/>
                <a:cs typeface="Tahoma"/>
              </a:rPr>
              <a:t>users complete My Preferences prior</a:t>
            </a:r>
            <a:r>
              <a:rPr lang="en-US" baseline="0" dirty="0">
                <a:latin typeface="Tahoma"/>
                <a:ea typeface="Tahoma"/>
                <a:cs typeface="Tahoma"/>
              </a:rPr>
              <a:t> to entering negotiation window.</a:t>
            </a:r>
            <a:r>
              <a:rPr lang="en-US" dirty="0">
                <a:latin typeface="Tahoma"/>
                <a:ea typeface="Tahoma"/>
                <a:cs typeface="Tahoma"/>
              </a:rPr>
              <a:t> </a:t>
            </a:r>
          </a:p>
          <a:p>
            <a:pPr marL="171450" indent="-171450">
              <a:buFont typeface="Wingdings" panose="05000000000000000000" pitchFamily="2" charset="2"/>
              <a:buChar char="§"/>
            </a:pPr>
            <a:r>
              <a:rPr lang="en-US" dirty="0"/>
              <a:t>Discuss keeping “My Preferences” up to date at all times.  </a:t>
            </a:r>
          </a:p>
          <a:p>
            <a:pPr marL="171450" indent="-171450">
              <a:buFont typeface="Wingdings" panose="05000000000000000000" pitchFamily="2" charset="2"/>
              <a:buChar char="§"/>
            </a:pPr>
            <a:r>
              <a:rPr lang="en-US" dirty="0">
                <a:latin typeface="Tahoma"/>
                <a:ea typeface="Tahoma"/>
                <a:cs typeface="Tahoma"/>
              </a:rPr>
              <a:t>Discuss keeping “My Sailor Info” up to date at all times.  Detailers can reach out to notify of new incentives</a:t>
            </a:r>
            <a:r>
              <a:rPr lang="en-US" baseline="0" dirty="0">
                <a:latin typeface="Tahoma"/>
                <a:ea typeface="Tahoma"/>
                <a:cs typeface="Tahoma"/>
              </a:rPr>
              <a:t> and potential orders.</a:t>
            </a:r>
            <a:endParaRPr lang="en-US" dirty="0"/>
          </a:p>
          <a:p>
            <a:pPr>
              <a:buFont typeface="Arial" panose="020B0604020202020204" pitchFamily="34" charset="0"/>
            </a:pP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3893739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GUIDE:</a:t>
            </a:r>
          </a:p>
          <a:p>
            <a:r>
              <a:rPr lang="en-US" dirty="0">
                <a:latin typeface="Tahoma"/>
                <a:ea typeface="Tahoma"/>
                <a:cs typeface="Tahoma"/>
              </a:rPr>
              <a:t>Discuss numerical sections must be sequential. (ex: 1, 2, 3, 4 not 1, 3, 4, 2, 5)</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360845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pPr marL="171450" indent="-171450">
              <a:buFont typeface="Wingdings" panose="05000000000000000000" pitchFamily="2" charset="2"/>
              <a:buChar char="§"/>
            </a:pPr>
            <a:r>
              <a:rPr lang="en-US" b="0" u="sng" dirty="0">
                <a:latin typeface="Tahoma"/>
                <a:ea typeface="Tahoma"/>
                <a:cs typeface="Tahoma"/>
              </a:rPr>
              <a:t>Submit Applications</a:t>
            </a:r>
            <a:r>
              <a:rPr lang="en-US" b="0">
                <a:latin typeface="Tahoma"/>
                <a:ea typeface="Tahoma"/>
                <a:cs typeface="Tahoma"/>
              </a:rPr>
              <a:t>: Displays when you are within your order detailing negotiation window and authorized to submit</a:t>
            </a:r>
            <a:r>
              <a:rPr lang="en-US" b="0" baseline="0">
                <a:latin typeface="Tahoma"/>
                <a:ea typeface="Tahoma"/>
                <a:cs typeface="Tahoma"/>
              </a:rPr>
              <a:t> </a:t>
            </a:r>
            <a:r>
              <a:rPr lang="en-US" b="0">
                <a:latin typeface="Tahoma"/>
                <a:ea typeface="Tahoma"/>
                <a:cs typeface="Tahoma"/>
              </a:rPr>
              <a:t>up to seven applications.</a:t>
            </a:r>
          </a:p>
          <a:p>
            <a:pPr marL="171450" indent="-171450">
              <a:buFont typeface="Wingdings" panose="05000000000000000000" pitchFamily="2" charset="2"/>
              <a:buChar char="§"/>
            </a:pPr>
            <a:r>
              <a:rPr lang="en-US" b="0" u="sng" dirty="0"/>
              <a:t>Applied</a:t>
            </a:r>
            <a:r>
              <a:rPr lang="en-US" b="0" dirty="0"/>
              <a:t>: Displays the number of applications you have submitted up to seven.</a:t>
            </a:r>
          </a:p>
          <a:p>
            <a:pPr marL="171450" indent="-171450">
              <a:buFont typeface="Wingdings" panose="05000000000000000000" pitchFamily="2" charset="2"/>
              <a:buChar char="§"/>
            </a:pPr>
            <a:r>
              <a:rPr lang="en-US" b="0" u="sng" dirty="0"/>
              <a:t>Selected:</a:t>
            </a:r>
            <a:r>
              <a:rPr lang="en-US" b="0" dirty="0"/>
              <a:t> Displays when you have been selected for a job.</a:t>
            </a:r>
          </a:p>
          <a:p>
            <a:pPr marL="171450" indent="-171450">
              <a:buFont typeface="Wingdings" panose="05000000000000000000" pitchFamily="2" charset="2"/>
              <a:buChar char="§"/>
            </a:pPr>
            <a:r>
              <a:rPr lang="en-US" b="0" u="sng" dirty="0"/>
              <a:t>Orders Under Review</a:t>
            </a:r>
            <a:r>
              <a:rPr lang="en-US" b="0" dirty="0"/>
              <a:t>: Displays when you have been selected for a job and your orders are being processed.</a:t>
            </a:r>
          </a:p>
          <a:p>
            <a:pPr marL="171450" indent="-171450">
              <a:buFont typeface="Wingdings" panose="05000000000000000000" pitchFamily="2" charset="2"/>
              <a:buChar char="§"/>
            </a:pPr>
            <a:r>
              <a:rPr lang="en-US" b="0" u="sng" dirty="0"/>
              <a:t>Orders Pending Release</a:t>
            </a:r>
            <a:r>
              <a:rPr lang="en-US" b="0" dirty="0"/>
              <a:t>: Your orders are waiting final</a:t>
            </a:r>
            <a:r>
              <a:rPr lang="en-US" b="0" baseline="0" dirty="0"/>
              <a:t> </a:t>
            </a:r>
            <a:r>
              <a:rPr lang="en-US" b="0" dirty="0"/>
              <a:t>release.</a:t>
            </a:r>
          </a:p>
          <a:p>
            <a:pPr marL="171450" indent="-171450">
              <a:buFont typeface="Wingdings" panose="05000000000000000000" pitchFamily="2" charset="2"/>
              <a:buChar char="§"/>
            </a:pPr>
            <a:r>
              <a:rPr lang="en-US" b="0" u="sng" dirty="0"/>
              <a:t>Orders Negotiation Window Closed</a:t>
            </a:r>
            <a:r>
              <a:rPr lang="en-US" b="0" dirty="0"/>
              <a:t>: Displays “The order negotiation window has closed for this cycle” when</a:t>
            </a:r>
            <a:r>
              <a:rPr lang="en-US" b="0" baseline="0" dirty="0"/>
              <a:t> </a:t>
            </a:r>
            <a:r>
              <a:rPr lang="en-US" b="0" dirty="0"/>
              <a:t>MNA will no longer accept applications for that cycle.</a:t>
            </a:r>
          </a:p>
          <a:p>
            <a:pPr marL="171450" indent="-171450">
              <a:buFont typeface="Wingdings" panose="05000000000000000000" pitchFamily="2" charset="2"/>
              <a:buChar char="§"/>
            </a:pPr>
            <a:r>
              <a:rPr lang="en-US" b="0" u="sng" dirty="0"/>
              <a:t>Blank/Expired Projection Rotation Date</a:t>
            </a:r>
            <a:r>
              <a:rPr lang="en-US" b="0" dirty="0"/>
              <a:t>: Displays “Your projected rotation date (PRD) is blank or expired.</a:t>
            </a:r>
            <a:r>
              <a:rPr lang="en-US" b="0" baseline="0" dirty="0"/>
              <a:t> </a:t>
            </a:r>
            <a:r>
              <a:rPr lang="en-US" b="0" dirty="0"/>
              <a:t>Please contact your Rating Detailer” when your PRD is blank or expired.</a:t>
            </a:r>
          </a:p>
        </p:txBody>
      </p:sp>
      <p:sp>
        <p:nvSpPr>
          <p:cNvPr id="4" name="Slide Number Placeholder 3"/>
          <p:cNvSpPr>
            <a:spLocks noGrp="1"/>
          </p:cNvSpPr>
          <p:nvPr>
            <p:ph type="sldNum" sz="quarter" idx="10"/>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1380522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Tahoma" panose="020B0604030504040204" pitchFamily="34" charset="0"/>
                <a:ea typeface="Tahoma" panose="020B0604030504040204" pitchFamily="34" charset="0"/>
                <a:cs typeface="Tahoma" panose="020B0604030504040204" pitchFamily="34" charset="0"/>
              </a:rPr>
              <a:t>FACILITATOR GUIDE: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Tahoma"/>
                <a:ea typeface="Tahoma"/>
                <a:cs typeface="Tahoma"/>
              </a:rPr>
              <a:t>Ensure to review the current DMAP guidance</a:t>
            </a:r>
            <a:r>
              <a:rPr lang="en-US" sz="1200" b="1" i="0" kern="1200" baseline="0" dirty="0">
                <a:solidFill>
                  <a:schemeClr val="tx1"/>
                </a:solidFill>
                <a:effectLst/>
                <a:latin typeface="Tahoma"/>
                <a:ea typeface="Tahoma"/>
                <a:cs typeface="Tahoma"/>
              </a:rPr>
              <a:t> prior to briefing slide to account for any changes.</a:t>
            </a:r>
            <a:endParaRPr lang="en-US" sz="1200" b="1" i="0" kern="1200" dirty="0">
              <a:solidFill>
                <a:schemeClr val="tx1"/>
              </a:solidFill>
              <a:effectLst/>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DMIP</a:t>
            </a: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Paid monthly throughout entire 3 year Journeyman tour.  $200 to $800 per month depending on location and sea duty type.</a:t>
            </a: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sz="12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A2P</a:t>
            </a: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E4 eligible (PNA’d E5 exam) applies for 3 year Journeyman assignment and advances upon arrival.</a:t>
            </a: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sz="12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CA2P</a:t>
            </a: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 E4 eligible (PNA’d E5 exam) Sailor is nominated by their CO to fill a vacant or soon to be vacant PO2 billet onboard the</a:t>
            </a:r>
            <a:br>
              <a:rPr lang="en-US" dirty="0">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current sea duty activity.  All CA2P requests will be submitted in MNA via a Member Realignment Request (MRR).  For procedural </a:t>
            </a:r>
            <a:br>
              <a:rPr lang="en-US" dirty="0">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assistance, please review the MNA User's Guide (pages 212-217), which is available under the Quick Links header.</a:t>
            </a: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sz="1200" b="1"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CSDC</a:t>
            </a: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Adds 1 credit per month of sea duty.  Resets to 0 upon transfer to shore duty.  Provides priority in the detailing marketplace.</a:t>
            </a:r>
            <a:br>
              <a:rPr lang="en-US" dirty="0">
                <a:latin typeface="Tahoma" panose="020B0604030504040204" pitchFamily="34" charset="0"/>
                <a:ea typeface="Tahoma" panose="020B0604030504040204" pitchFamily="34" charset="0"/>
                <a:cs typeface="Tahoma" panose="020B0604030504040204" pitchFamily="34" charset="0"/>
              </a:rPr>
            </a:br>
            <a:r>
              <a:rPr lang="en-US"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All incentives can be combined with Career Sea Pay, Sea Pay Premium and SRB.</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3746032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CA2P: </a:t>
            </a:r>
          </a:p>
          <a:p>
            <a:r>
              <a:rPr lang="en-US" b="0" dirty="0"/>
              <a:t>Command Advance to Position. Applicants must: </a:t>
            </a:r>
          </a:p>
          <a:p>
            <a:pPr marL="171450" indent="-171450">
              <a:buFont typeface="Arial" panose="020B0604020202020204" pitchFamily="34" charset="0"/>
              <a:buChar char="•"/>
            </a:pPr>
            <a:r>
              <a:rPr lang="en-US" b="0" dirty="0"/>
              <a:t>PNA last NWAE</a:t>
            </a:r>
          </a:p>
          <a:p>
            <a:pPr marL="171450" indent="-171450">
              <a:buFont typeface="Arial" panose="020B0604020202020204" pitchFamily="34" charset="0"/>
              <a:buChar char="•"/>
            </a:pPr>
            <a:r>
              <a:rPr lang="en-US" b="0" dirty="0"/>
              <a:t>Have 24 months cumulative seat time</a:t>
            </a:r>
          </a:p>
          <a:p>
            <a:pPr marL="171450" indent="-171450">
              <a:buFont typeface="Arial" panose="020B0604020202020204" pitchFamily="34" charset="0"/>
              <a:buChar char="•"/>
            </a:pPr>
            <a:r>
              <a:rPr lang="en-US" b="0" dirty="0"/>
              <a:t>Be on type 2,3,4 duty.</a:t>
            </a:r>
          </a:p>
          <a:p>
            <a:pPr marL="171450" indent="-171450">
              <a:buFont typeface="Arial" panose="020B0604020202020204" pitchFamily="34" charset="0"/>
              <a:buChar char="•"/>
            </a:pPr>
            <a:r>
              <a:rPr lang="en-US" b="0" dirty="0"/>
              <a:t>Submit </a:t>
            </a:r>
            <a:r>
              <a:rPr lang="en-US" b="0"/>
              <a:t>requests to MRR </a:t>
            </a:r>
            <a:r>
              <a:rPr lang="en-US" b="0" dirty="0"/>
              <a:t>or Email to PERS-4013</a:t>
            </a:r>
          </a:p>
          <a:p>
            <a:pPr marL="171450" indent="-171450">
              <a:buFont typeface="Arial" panose="020B0604020202020204" pitchFamily="34" charset="0"/>
              <a:buChar char="•"/>
            </a:pPr>
            <a:r>
              <a:rPr lang="en-US" b="0" dirty="0"/>
              <a:t>Required additional 36 months past the date the CA2P was approved or members PRD which ever is later.</a:t>
            </a:r>
          </a:p>
          <a:p>
            <a:r>
              <a:rPr lang="en-US" b="1" dirty="0"/>
              <a:t>Further Guidance:</a:t>
            </a:r>
          </a:p>
          <a:p>
            <a:pPr marL="171450" indent="-171450">
              <a:buFont typeface="Arial" panose="020B0604020202020204" pitchFamily="34" charset="0"/>
              <a:buChar char="•"/>
            </a:pPr>
            <a:r>
              <a:rPr lang="en-US" b="0" dirty="0"/>
              <a:t>    Guidance is found on </a:t>
            </a:r>
            <a:r>
              <a:rPr lang="en-US" b="0" dirty="0" err="1"/>
              <a:t>MyNavy</a:t>
            </a:r>
            <a:r>
              <a:rPr lang="en-US" b="0" dirty="0"/>
              <a:t> HR on the CA2P letter that needs to be submitted to the command after approval.</a:t>
            </a:r>
          </a:p>
          <a:p>
            <a:pPr marL="171450" indent="-171450">
              <a:buFont typeface="Arial" panose="020B0604020202020204" pitchFamily="34" charset="0"/>
              <a:buChar char="•"/>
            </a:pPr>
            <a:r>
              <a:rPr lang="en-US" b="0" dirty="0"/>
              <a:t>    NAVADMIN 111/24 for further guidance.</a:t>
            </a:r>
            <a:endParaRPr lang="en-US" b="1" dirty="0"/>
          </a:p>
        </p:txBody>
      </p:sp>
      <p:sp>
        <p:nvSpPr>
          <p:cNvPr id="4" name="Slide Number Placeholder 3"/>
          <p:cNvSpPr>
            <a:spLocks noGrp="1"/>
          </p:cNvSpPr>
          <p:nvPr>
            <p:ph type="sldNum" sz="quarter" idx="5"/>
          </p:nvPr>
        </p:nvSpPr>
        <p:spPr/>
        <p:txBody>
          <a:bodyPr/>
          <a:lstStyle/>
          <a:p>
            <a:fld id="{D5ACEE01-41AF-2A4D-9C8A-1F63ADF14122}" type="slidenum">
              <a:rPr lang="en-US" smtClean="0"/>
              <a:t>18</a:t>
            </a:fld>
            <a:endParaRPr lang="en-US"/>
          </a:p>
        </p:txBody>
      </p:sp>
    </p:spTree>
    <p:extLst>
      <p:ext uri="{BB962C8B-B14F-4D97-AF65-F5344CB8AC3E}">
        <p14:creationId xmlns:p14="http://schemas.microsoft.com/office/powerpoint/2010/main" val="4106669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FACILITATOR GUIDE:</a:t>
            </a:r>
          </a:p>
          <a:p>
            <a:pPr marL="171450" indent="-171450">
              <a:buFont typeface="Wingdings" panose="05000000000000000000" pitchFamily="2" charset="2"/>
              <a:buChar char="§"/>
              <a:defRPr/>
            </a:pPr>
            <a:r>
              <a:rPr lang="en-US" dirty="0">
                <a:latin typeface="Tahoma"/>
                <a:ea typeface="Tahoma"/>
                <a:cs typeface="Tahoma"/>
              </a:rPr>
              <a:t>Purpose to distribute Servicemembers to historically difficult to fill billets determined by the Enlisted Distributed Division (PERS-40). </a:t>
            </a:r>
            <a:endParaRPr lang="en-US" dirty="0"/>
          </a:p>
          <a:p>
            <a:pPr marL="171450" indent="-171450">
              <a:buFont typeface="Wingdings" panose="05000000000000000000" pitchFamily="2" charset="2"/>
              <a:buChar char="§"/>
              <a:defRPr/>
            </a:pPr>
            <a:r>
              <a:rPr lang="en-US" dirty="0">
                <a:latin typeface="Tahoma"/>
                <a:ea typeface="Tahoma"/>
                <a:cs typeface="Tahoma"/>
              </a:rPr>
              <a:t>Current</a:t>
            </a:r>
            <a:r>
              <a:rPr lang="en-US" baseline="0" dirty="0">
                <a:latin typeface="Tahoma"/>
                <a:ea typeface="Tahoma"/>
                <a:cs typeface="Tahoma"/>
              </a:rPr>
              <a:t> e</a:t>
            </a:r>
            <a:r>
              <a:rPr lang="en-US" dirty="0">
                <a:latin typeface="Tahoma"/>
                <a:ea typeface="Tahoma"/>
                <a:cs typeface="Tahoma"/>
              </a:rPr>
              <a:t>ligibility chart can</a:t>
            </a:r>
            <a:r>
              <a:rPr lang="en-US" baseline="0" dirty="0">
                <a:latin typeface="Tahoma"/>
                <a:ea typeface="Tahoma"/>
                <a:cs typeface="Tahoma"/>
              </a:rPr>
              <a:t> be found on MyNavy HR&lt;</a:t>
            </a:r>
            <a:r>
              <a:rPr lang="en-US" dirty="0">
                <a:latin typeface="Tahoma"/>
                <a:ea typeface="Tahoma"/>
                <a:cs typeface="Tahoma"/>
              </a:rPr>
              <a:t>References&lt;Pay-Benefits&lt;AIP</a:t>
            </a:r>
          </a:p>
        </p:txBody>
      </p:sp>
      <p:sp>
        <p:nvSpPr>
          <p:cNvPr id="4" name="Slide Number Placeholder 3"/>
          <p:cNvSpPr>
            <a:spLocks noGrp="1"/>
          </p:cNvSpPr>
          <p:nvPr>
            <p:ph type="sldNum" sz="quarter" idx="10"/>
          </p:nvPr>
        </p:nvSpPr>
        <p:spPr/>
        <p:txBody>
          <a:bodyPr/>
          <a:lstStyle/>
          <a:p>
            <a:fld id="{D5ACEE01-41AF-2A4D-9C8A-1F63ADF14122}" type="slidenum">
              <a:rPr lang="en-US" smtClean="0"/>
              <a:t>19</a:t>
            </a:fld>
            <a:endParaRPr lang="en-US"/>
          </a:p>
        </p:txBody>
      </p:sp>
    </p:spTree>
    <p:extLst>
      <p:ext uri="{BB962C8B-B14F-4D97-AF65-F5344CB8AC3E}">
        <p14:creationId xmlns:p14="http://schemas.microsoft.com/office/powerpoint/2010/main" val="117575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FACILITATORS GUIDE:</a:t>
            </a:r>
            <a:endParaRPr lang="en-US" dirty="0">
              <a:latin typeface="Tahoma"/>
              <a:ea typeface="Tahoma"/>
              <a:cs typeface="Tahoma"/>
            </a:endParaRPr>
          </a:p>
          <a:p>
            <a:r>
              <a:rPr lang="en-US" dirty="0">
                <a:latin typeface="Tahoma"/>
                <a:ea typeface="Tahoma"/>
                <a:cs typeface="Tahoma"/>
              </a:rPr>
              <a:t>Review objectives.</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192317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FACILITATOR GUIDE:</a:t>
            </a:r>
          </a:p>
          <a:p>
            <a:endParaRPr lang="en-US" b="1" dirty="0">
              <a:latin typeface="Tahoma"/>
              <a:ea typeface="Tahoma"/>
              <a:cs typeface="Tahoma"/>
            </a:endParaRPr>
          </a:p>
          <a:p>
            <a:pPr marL="171450" indent="-171450">
              <a:buFont typeface="Wingdings" panose="05000000000000000000" pitchFamily="2" charset="2"/>
              <a:buChar char="§"/>
            </a:pPr>
            <a:r>
              <a:rPr lang="en-US" sz="1200" dirty="0"/>
              <a:t>The ePAR/1306/7 is submitted by the Sailor on MyNavy Portal (MNP), under Career Planning</a:t>
            </a:r>
          </a:p>
          <a:p>
            <a:pPr marL="171450" indent="-171450">
              <a:buFont typeface="Wingdings" panose="05000000000000000000" pitchFamily="2" charset="2"/>
              <a:buChar char="§"/>
            </a:pPr>
            <a:r>
              <a:rPr lang="en-US" sz="1200" dirty="0"/>
              <a:t>The ePAR is electronically released by the CCC after it is endorsed by the CO/OIC</a:t>
            </a:r>
          </a:p>
          <a:p>
            <a:pPr marL="171450" indent="-171450">
              <a:buFont typeface="Wingdings" panose="05000000000000000000" pitchFamily="2" charset="2"/>
              <a:buChar char="§"/>
            </a:pPr>
            <a:r>
              <a:rPr lang="en-US" sz="1200" dirty="0"/>
              <a:t>MyNavy Career Center (MNCC) receives the ePAR and routes to the proper ACA for disposition</a:t>
            </a:r>
          </a:p>
          <a:p>
            <a:pPr marL="171450" indent="-171450">
              <a:buFont typeface="Wingdings" panose="05000000000000000000" pitchFamily="2" charset="2"/>
              <a:buChar char="§"/>
            </a:pPr>
            <a:r>
              <a:rPr lang="en-US" sz="1200" dirty="0"/>
              <a:t>When a disposition is made the Sailor and CCC will receive an email and the case status will also be updated on MNP</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20</a:t>
            </a:fld>
            <a:endParaRPr lang="en-US"/>
          </a:p>
        </p:txBody>
      </p:sp>
    </p:spTree>
    <p:extLst>
      <p:ext uri="{BB962C8B-B14F-4D97-AF65-F5344CB8AC3E}">
        <p14:creationId xmlns:p14="http://schemas.microsoft.com/office/powerpoint/2010/main" val="208324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Show an example</a:t>
            </a:r>
            <a:r>
              <a:rPr lang="en-US" baseline="0" dirty="0">
                <a:latin typeface="Tahoma"/>
                <a:ea typeface="Tahoma"/>
                <a:cs typeface="Tahoma"/>
              </a:rPr>
              <a:t> of an Personnel Action Request</a:t>
            </a:r>
            <a:endParaRPr lang="en-US" dirty="0">
              <a:latin typeface="Tahoma"/>
              <a:ea typeface="Tahoma"/>
              <a:cs typeface="Tahoma"/>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148567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Tahoma"/>
                <a:ea typeface="Tahoma"/>
                <a:cs typeface="Tahoma"/>
              </a:rPr>
              <a:t>FACILITATOR GUIDE:</a:t>
            </a:r>
            <a:r>
              <a:rPr lang="en-US" dirty="0">
                <a:latin typeface="Tahoma"/>
                <a:ea typeface="Tahoma"/>
                <a:cs typeface="Tahoma"/>
              </a:rPr>
              <a:t> </a:t>
            </a:r>
          </a:p>
          <a:p>
            <a:pPr>
              <a:defRPr/>
            </a:pPr>
            <a:r>
              <a:rPr lang="en-US" b="1" dirty="0">
                <a:latin typeface="Tahoma"/>
                <a:ea typeface="Tahoma"/>
                <a:cs typeface="Tahoma"/>
              </a:rPr>
              <a:t>Example of assignment programs available.</a:t>
            </a:r>
            <a:r>
              <a:rPr lang="en-US" dirty="0">
                <a:latin typeface="Tahoma"/>
                <a:ea typeface="Tahoma"/>
                <a:cs typeface="Tahoma"/>
              </a:rPr>
              <a:t> </a:t>
            </a:r>
          </a:p>
          <a:p>
            <a:pPr>
              <a:defRPr/>
            </a:pPr>
            <a:r>
              <a:rPr lang="en-US" b="1" dirty="0">
                <a:latin typeface="Tahoma"/>
                <a:ea typeface="Tahoma"/>
                <a:cs typeface="Tahoma"/>
              </a:rPr>
              <a:t>Ensure to download applicable MPM articles and NAVADMINS for current eligibility and submission requirements.</a:t>
            </a:r>
            <a:r>
              <a:rPr lang="en-US" dirty="0">
                <a:latin typeface="Tahoma"/>
                <a:ea typeface="Tahoma"/>
                <a:cs typeface="Tahoma"/>
              </a:rPr>
              <a:t> </a:t>
            </a:r>
          </a:p>
          <a:p>
            <a:pPr marL="171450" indent="-171450">
              <a:buFont typeface="Arial"/>
              <a:buChar char="•"/>
              <a:defRPr/>
            </a:pPr>
            <a:r>
              <a:rPr lang="en-US" dirty="0">
                <a:latin typeface="Tahoma"/>
                <a:ea typeface="Tahoma"/>
                <a:cs typeface="Tahoma"/>
              </a:rPr>
              <a:t>Overseas Screening MILPERSMAN 1300-302:  </a:t>
            </a:r>
          </a:p>
          <a:p>
            <a:pPr marL="171450" indent="-171450">
              <a:buFont typeface="Arial"/>
              <a:buChar char="•"/>
              <a:defRPr/>
            </a:pPr>
            <a:r>
              <a:rPr lang="en-US" dirty="0">
                <a:latin typeface="Tahoma"/>
                <a:ea typeface="Tahoma"/>
                <a:cs typeface="Tahoma"/>
              </a:rPr>
              <a:t>Eligibility – CO has final authority </a:t>
            </a:r>
          </a:p>
          <a:p>
            <a:pPr marL="171450" indent="-171450">
              <a:buFont typeface="Arial"/>
              <a:buChar char="•"/>
              <a:defRPr/>
            </a:pPr>
            <a:r>
              <a:rPr lang="en-US" dirty="0">
                <a:latin typeface="Tahoma"/>
                <a:ea typeface="Tahoma"/>
                <a:cs typeface="Tahoma"/>
              </a:rPr>
              <a:t>Must be interviewed to determine: </a:t>
            </a:r>
          </a:p>
          <a:p>
            <a:pPr marL="171450" indent="-171450">
              <a:buFont typeface="Arial"/>
              <a:buChar char="•"/>
              <a:defRPr/>
            </a:pPr>
            <a:r>
              <a:rPr lang="en-US" dirty="0">
                <a:latin typeface="Tahoma"/>
                <a:ea typeface="Tahoma"/>
                <a:cs typeface="Tahoma"/>
              </a:rPr>
              <a:t>Medical and dental status </a:t>
            </a:r>
          </a:p>
          <a:p>
            <a:pPr marL="171450" indent="-171450">
              <a:buFont typeface="Arial"/>
              <a:buChar char="•"/>
              <a:defRPr/>
            </a:pPr>
            <a:r>
              <a:rPr lang="en-US" dirty="0">
                <a:latin typeface="Tahoma"/>
                <a:ea typeface="Tahoma"/>
                <a:cs typeface="Tahoma"/>
              </a:rPr>
              <a:t>Drug and/or alcohol problems </a:t>
            </a:r>
          </a:p>
          <a:p>
            <a:pPr marL="171450" indent="-171450">
              <a:buFont typeface="Arial"/>
              <a:buChar char="•"/>
              <a:defRPr/>
            </a:pPr>
            <a:r>
              <a:rPr lang="en-US" dirty="0">
                <a:latin typeface="Tahoma"/>
                <a:ea typeface="Tahoma"/>
                <a:cs typeface="Tahoma"/>
              </a:rPr>
              <a:t>Performance  </a:t>
            </a:r>
          </a:p>
          <a:p>
            <a:pPr marL="171450" indent="-171450">
              <a:buFont typeface="Arial"/>
              <a:buChar char="•"/>
              <a:defRPr/>
            </a:pPr>
            <a:r>
              <a:rPr lang="en-US" dirty="0">
                <a:latin typeface="Tahoma"/>
                <a:ea typeface="Tahoma"/>
                <a:cs typeface="Tahoma"/>
              </a:rPr>
              <a:t>Discipline issues </a:t>
            </a:r>
          </a:p>
          <a:p>
            <a:pPr marL="171450" indent="-171450">
              <a:buFont typeface="Arial"/>
              <a:buChar char="•"/>
              <a:defRPr/>
            </a:pPr>
            <a:r>
              <a:rPr lang="en-US" dirty="0">
                <a:latin typeface="Tahoma"/>
                <a:ea typeface="Tahoma"/>
                <a:cs typeface="Tahoma"/>
              </a:rPr>
              <a:t>Sailor has 30 days to complete/ 60 days for dependents  </a:t>
            </a:r>
          </a:p>
          <a:p>
            <a:pPr marL="171450" indent="-171450">
              <a:buFont typeface="Arial"/>
              <a:buChar char="•"/>
              <a:defRPr/>
            </a:pPr>
            <a:r>
              <a:rPr lang="en-US" dirty="0">
                <a:latin typeface="Tahoma"/>
                <a:ea typeface="Tahoma"/>
                <a:cs typeface="Tahoma"/>
              </a:rPr>
              <a:t>Suitability/ unsuitability documented in BOL </a:t>
            </a:r>
          </a:p>
          <a:p>
            <a:pPr>
              <a:defRPr/>
            </a:pPr>
            <a:r>
              <a:rPr lang="en-US" dirty="0">
                <a:latin typeface="Tahoma"/>
                <a:ea typeface="Tahoma"/>
                <a:cs typeface="Tahoma"/>
              </a:rPr>
              <a:t> </a:t>
            </a:r>
          </a:p>
          <a:p>
            <a:pPr marL="171450" indent="-171450">
              <a:buFont typeface="Arial"/>
              <a:buChar char="•"/>
              <a:defRPr/>
            </a:pPr>
            <a:r>
              <a:rPr lang="en-US" dirty="0">
                <a:latin typeface="Tahoma"/>
                <a:ea typeface="Tahoma"/>
                <a:cs typeface="Tahoma"/>
              </a:rPr>
              <a:t>Military Couple and Single Parent Assignment Policy, MILPERSMAN 1300-1000: </a:t>
            </a:r>
          </a:p>
          <a:p>
            <a:pPr marL="171450" indent="-171450">
              <a:buFont typeface="Arial"/>
              <a:buChar char="•"/>
              <a:defRPr/>
            </a:pPr>
            <a:r>
              <a:rPr lang="en-US" dirty="0">
                <a:latin typeface="Tahoma"/>
                <a:ea typeface="Tahoma"/>
                <a:cs typeface="Tahoma"/>
              </a:rPr>
              <a:t>Not a guarantee </a:t>
            </a:r>
          </a:p>
          <a:p>
            <a:pPr marL="171450" indent="-171450">
              <a:buFont typeface="Arial"/>
              <a:buChar char="•"/>
              <a:defRPr/>
            </a:pPr>
            <a:r>
              <a:rPr lang="en-US" dirty="0">
                <a:latin typeface="Tahoma"/>
                <a:ea typeface="Tahoma"/>
                <a:cs typeface="Tahoma"/>
              </a:rPr>
              <a:t>Both members must submit an endorsed </a:t>
            </a:r>
            <a:r>
              <a:rPr lang="en-US" dirty="0" err="1">
                <a:latin typeface="Tahoma"/>
                <a:ea typeface="Tahoma"/>
                <a:cs typeface="Tahoma"/>
              </a:rPr>
              <a:t>ePAR</a:t>
            </a:r>
            <a:r>
              <a:rPr lang="en-US" dirty="0">
                <a:latin typeface="Tahoma"/>
                <a:ea typeface="Tahoma"/>
                <a:cs typeface="Tahoma"/>
              </a:rPr>
              <a:t>/1306/7 to their detailer, only one request is required per career </a:t>
            </a:r>
          </a:p>
          <a:p>
            <a:pPr marL="171450" indent="-171450">
              <a:buFont typeface="Arial"/>
              <a:buChar char="•"/>
              <a:defRPr/>
            </a:pPr>
            <a:r>
              <a:rPr lang="en-US" dirty="0">
                <a:latin typeface="Tahoma"/>
                <a:ea typeface="Tahoma"/>
                <a:cs typeface="Tahoma"/>
              </a:rPr>
              <a:t>Will not normally be on simultaneous sea duty unless volunteered </a:t>
            </a:r>
          </a:p>
          <a:p>
            <a:pPr marL="171450" indent="-171450">
              <a:buFont typeface="Arial"/>
              <a:buChar char="•"/>
              <a:defRPr/>
            </a:pPr>
            <a:r>
              <a:rPr lang="en-US" dirty="0">
                <a:latin typeface="Tahoma"/>
                <a:ea typeface="Tahoma"/>
                <a:cs typeface="Tahoma"/>
              </a:rPr>
              <a:t>Sailors who apply for co-location must contact detailer directly, to apply for orders </a:t>
            </a:r>
          </a:p>
          <a:p>
            <a:pPr>
              <a:defRPr/>
            </a:pPr>
            <a:r>
              <a:rPr lang="en-US" dirty="0">
                <a:latin typeface="Tahoma"/>
                <a:ea typeface="Tahoma"/>
                <a:cs typeface="Tahoma"/>
              </a:rPr>
              <a:t> </a:t>
            </a:r>
          </a:p>
          <a:p>
            <a:pPr marL="171450" indent="-171450">
              <a:buFont typeface="Arial"/>
              <a:buChar char="•"/>
              <a:defRPr/>
            </a:pPr>
            <a:r>
              <a:rPr lang="en-US" dirty="0">
                <a:latin typeface="Tahoma"/>
                <a:ea typeface="Tahoma"/>
                <a:cs typeface="Tahoma"/>
              </a:rPr>
              <a:t>Reassignment for Humanitarian Reasons (HUMS), MILPERSMAN 1300-500  </a:t>
            </a:r>
          </a:p>
          <a:p>
            <a:pPr marL="171450" indent="-171450">
              <a:buFont typeface="Arial"/>
              <a:buChar char="•"/>
              <a:defRPr/>
            </a:pPr>
            <a:r>
              <a:rPr lang="en-US" dirty="0">
                <a:latin typeface="Tahoma"/>
                <a:ea typeface="Tahoma"/>
                <a:cs typeface="Tahoma"/>
              </a:rPr>
              <a:t>Screening is most important element </a:t>
            </a:r>
          </a:p>
          <a:p>
            <a:pPr marL="171450" indent="-171450">
              <a:buFont typeface="Arial"/>
              <a:buChar char="•"/>
              <a:defRPr/>
            </a:pPr>
            <a:r>
              <a:rPr lang="en-US" dirty="0">
                <a:latin typeface="Tahoma"/>
                <a:ea typeface="Tahoma"/>
                <a:cs typeface="Tahoma"/>
              </a:rPr>
              <a:t>Ensure to have supporting documents to support the request </a:t>
            </a:r>
          </a:p>
          <a:p>
            <a:pPr marL="171450" indent="-171450">
              <a:buFont typeface="Arial"/>
              <a:buChar char="•"/>
              <a:defRPr/>
            </a:pPr>
            <a:r>
              <a:rPr lang="en-US" dirty="0">
                <a:latin typeface="Tahoma"/>
                <a:ea typeface="Tahoma"/>
                <a:cs typeface="Tahoma"/>
              </a:rPr>
              <a:t>Reason for reassignment must be resolvable within a reasonable period, normally within 6 to 12 months </a:t>
            </a:r>
          </a:p>
          <a:p>
            <a:pPr>
              <a:defRPr/>
            </a:pPr>
            <a:endParaRPr lang="en-US" dirty="0"/>
          </a:p>
          <a:p>
            <a:pPr marL="171450" indent="-171450">
              <a:buFont typeface="Arial"/>
              <a:buChar char="•"/>
              <a:defRPr/>
            </a:pPr>
            <a:r>
              <a:rPr lang="en-US" dirty="0">
                <a:latin typeface="Tahoma"/>
                <a:ea typeface="Tahoma"/>
                <a:cs typeface="Tahoma"/>
              </a:rPr>
              <a:t>Exchanges of Duty (SWAPS), MILPERSMAN 1306-700 </a:t>
            </a:r>
          </a:p>
          <a:p>
            <a:pPr marL="171450" indent="-171450">
              <a:buFont typeface="Arial"/>
              <a:buChar char="•"/>
              <a:defRPr/>
            </a:pPr>
            <a:r>
              <a:rPr lang="en-US" dirty="0">
                <a:latin typeface="Tahoma"/>
                <a:ea typeface="Tahoma"/>
                <a:cs typeface="Tahoma"/>
              </a:rPr>
              <a:t>Requirements: </a:t>
            </a:r>
          </a:p>
          <a:p>
            <a:pPr marL="171450" indent="-171450">
              <a:buFont typeface="Arial"/>
              <a:buChar char="•"/>
              <a:defRPr/>
            </a:pPr>
            <a:r>
              <a:rPr lang="en-US" dirty="0">
                <a:latin typeface="Tahoma"/>
                <a:ea typeface="Tahoma"/>
                <a:cs typeface="Tahoma"/>
              </a:rPr>
              <a:t>Twelve months onboard at time of exchange of duty </a:t>
            </a:r>
          </a:p>
          <a:p>
            <a:pPr marL="171450" indent="-171450">
              <a:buFont typeface="Arial"/>
              <a:buChar char="•"/>
              <a:defRPr/>
            </a:pPr>
            <a:r>
              <a:rPr lang="en-US" dirty="0">
                <a:latin typeface="Tahoma"/>
                <a:ea typeface="Tahoma"/>
                <a:cs typeface="Tahoma"/>
              </a:rPr>
              <a:t>Must not be in receipt of PCS orders </a:t>
            </a:r>
          </a:p>
          <a:p>
            <a:pPr marL="171450" indent="-171450">
              <a:buFont typeface="Arial"/>
              <a:buChar char="•"/>
              <a:defRPr/>
            </a:pPr>
            <a:r>
              <a:rPr lang="en-US" dirty="0">
                <a:latin typeface="Tahoma"/>
                <a:ea typeface="Tahoma"/>
                <a:cs typeface="Tahoma"/>
              </a:rPr>
              <a:t>Must be same rate, rating, type duty classification code/NEC </a:t>
            </a:r>
          </a:p>
          <a:p>
            <a:pPr marL="171450" indent="-171450">
              <a:buFont typeface="Arial"/>
              <a:buChar char="•"/>
              <a:defRPr/>
            </a:pPr>
            <a:r>
              <a:rPr lang="en-US" dirty="0">
                <a:latin typeface="Tahoma"/>
                <a:ea typeface="Tahoma"/>
                <a:cs typeface="Tahoma"/>
              </a:rPr>
              <a:t>Must have sufficient time remaining to provide 12 months at receiving command/ NUC 24  </a:t>
            </a:r>
          </a:p>
          <a:p>
            <a:pPr marL="171450" indent="-171450">
              <a:buFont typeface="Arial"/>
              <a:buChar char="•"/>
              <a:defRPr/>
            </a:pPr>
            <a:r>
              <a:rPr lang="en-US" dirty="0">
                <a:latin typeface="Tahoma"/>
                <a:ea typeface="Tahoma"/>
                <a:cs typeface="Tahoma"/>
              </a:rPr>
              <a:t>Must receive permission from both Cos </a:t>
            </a:r>
          </a:p>
          <a:p>
            <a:pPr marL="171450" indent="-171450">
              <a:buFont typeface="Arial"/>
              <a:buChar char="•"/>
              <a:defRPr/>
            </a:pPr>
            <a:r>
              <a:rPr lang="en-US" dirty="0">
                <a:latin typeface="Tahoma"/>
                <a:ea typeface="Tahoma"/>
                <a:cs typeface="Tahoma"/>
              </a:rPr>
              <a:t>Sailors can search and post SWAPS listing on MNP </a:t>
            </a:r>
          </a:p>
          <a:p>
            <a:pPr marL="171450" indent="-171450">
              <a:buFont typeface="Arial"/>
              <a:buChar char="•"/>
              <a:defRPr/>
            </a:pPr>
            <a:r>
              <a:rPr lang="en-US" dirty="0">
                <a:latin typeface="Tahoma"/>
                <a:ea typeface="Tahoma"/>
                <a:cs typeface="Tahoma"/>
              </a:rPr>
              <a:t>Career &amp; Live Events/ Assignment, Leave, Travel/ SWAPS </a:t>
            </a:r>
          </a:p>
          <a:p>
            <a:pPr marL="171450" indent="-171450">
              <a:buFont typeface="Arial"/>
              <a:buChar char="•"/>
              <a:defRPr/>
            </a:pPr>
            <a:r>
              <a:rPr lang="en-US" dirty="0">
                <a:latin typeface="Tahoma"/>
                <a:ea typeface="Tahoma"/>
                <a:cs typeface="Tahoma"/>
              </a:rPr>
              <a:t>Submit via </a:t>
            </a:r>
            <a:r>
              <a:rPr lang="en-US" dirty="0" err="1">
                <a:latin typeface="Tahoma"/>
                <a:ea typeface="Tahoma"/>
                <a:cs typeface="Tahoma"/>
              </a:rPr>
              <a:t>ePAR</a:t>
            </a:r>
            <a:r>
              <a:rPr lang="en-US" dirty="0">
                <a:latin typeface="Tahoma"/>
                <a:ea typeface="Tahoma"/>
                <a:cs typeface="Tahoma"/>
              </a:rPr>
              <a:t> to PERS-4, Enlisted detailer </a:t>
            </a:r>
          </a:p>
          <a:p>
            <a:pPr marL="0" marR="0" lvl="0" indent="0" algn="l" defTabSz="914400">
              <a:lnSpc>
                <a:spcPct val="100000"/>
              </a:lnSpc>
              <a:spcBef>
                <a:spcPts val="0"/>
              </a:spcBef>
              <a:spcAft>
                <a:spcPts val="0"/>
              </a:spcAft>
              <a:buClrTx/>
              <a:buSzTx/>
              <a:buFont typeface="Wingdings" panose="05000000000000000000" pitchFamily="2" charset="2"/>
              <a:buNone/>
              <a:tabLst/>
              <a:defRPr/>
            </a:pPr>
            <a:endParaRPr lang="en-US" sz="1200" b="1" dirty="0"/>
          </a:p>
          <a:p>
            <a:pPr lvl="0"/>
            <a:endParaRPr lang="en-US" sz="1200" dirty="0">
              <a:solidFill>
                <a:srgbClr val="FFFEF9"/>
              </a:solidFill>
            </a:endParaRPr>
          </a:p>
          <a:p>
            <a:pPr lvl="1"/>
            <a:endParaRPr lang="en-US" sz="1200" dirty="0">
              <a:solidFill>
                <a:srgbClr val="000000"/>
              </a:solidFill>
            </a:endParaRPr>
          </a:p>
          <a:p>
            <a:endParaRPr lang="en-US" sz="1200" dirty="0"/>
          </a:p>
        </p:txBody>
      </p:sp>
      <p:sp>
        <p:nvSpPr>
          <p:cNvPr id="4" name="Slide Number Placeholder 3"/>
          <p:cNvSpPr>
            <a:spLocks noGrp="1"/>
          </p:cNvSpPr>
          <p:nvPr>
            <p:ph type="sldNum" sz="quarter" idx="10"/>
          </p:nvPr>
        </p:nvSpPr>
        <p:spPr/>
        <p:txBody>
          <a:bodyPr/>
          <a:lstStyle/>
          <a:p>
            <a:fld id="{D5ACEE01-41AF-2A4D-9C8A-1F63ADF14122}" type="slidenum">
              <a:rPr lang="en-US" smtClean="0"/>
              <a:t>22</a:t>
            </a:fld>
            <a:endParaRPr lang="en-US"/>
          </a:p>
        </p:txBody>
      </p:sp>
    </p:spTree>
    <p:extLst>
      <p:ext uri="{BB962C8B-B14F-4D97-AF65-F5344CB8AC3E}">
        <p14:creationId xmlns:p14="http://schemas.microsoft.com/office/powerpoint/2010/main" val="2768962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D5ACEE01-41AF-2A4D-9C8A-1F63ADF14122}" type="slidenum">
              <a:rPr lang="en-US" smtClean="0"/>
              <a:t>23</a:t>
            </a:fld>
            <a:endParaRPr lang="en-US"/>
          </a:p>
        </p:txBody>
      </p:sp>
    </p:spTree>
    <p:extLst>
      <p:ext uri="{BB962C8B-B14F-4D97-AF65-F5344CB8AC3E}">
        <p14:creationId xmlns:p14="http://schemas.microsoft.com/office/powerpoint/2010/main" val="3797975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24</a:t>
            </a:fld>
            <a:endParaRPr lang="en-US"/>
          </a:p>
        </p:txBody>
      </p:sp>
    </p:spTree>
    <p:extLst>
      <p:ext uri="{BB962C8B-B14F-4D97-AF65-F5344CB8AC3E}">
        <p14:creationId xmlns:p14="http://schemas.microsoft.com/office/powerpoint/2010/main" val="140882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r>
              <a:rPr lang="en-US" dirty="0">
                <a:latin typeface="Tahoma"/>
                <a:ea typeface="Tahoma"/>
                <a:cs typeface="Tahoma"/>
              </a:rPr>
              <a:t>Review references.</a:t>
            </a:r>
            <a:endParaRPr lang="en-US" b="1" dirty="0"/>
          </a:p>
        </p:txBody>
      </p:sp>
      <p:sp>
        <p:nvSpPr>
          <p:cNvPr id="4" name="Slide Number Placeholder 3"/>
          <p:cNvSpPr>
            <a:spLocks noGrp="1"/>
          </p:cNvSpPr>
          <p:nvPr>
            <p:ph type="sldNum" sz="quarter" idx="10"/>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83654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r>
              <a:rPr lang="en-US" dirty="0">
                <a:latin typeface="Tahoma"/>
                <a:ea typeface="Tahoma"/>
                <a:cs typeface="Tahoma"/>
              </a:rPr>
              <a:t>Review references.</a:t>
            </a:r>
            <a:endParaRPr lang="en-US" b="1" dirty="0"/>
          </a:p>
        </p:txBody>
      </p:sp>
      <p:sp>
        <p:nvSpPr>
          <p:cNvPr id="4" name="Slide Number Placeholder 3"/>
          <p:cNvSpPr>
            <a:spLocks noGrp="1"/>
          </p:cNvSpPr>
          <p:nvPr>
            <p:ph type="sldNum" sz="quarter" idx="10"/>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350148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pPr marL="285750" indent="-285750">
              <a:buFont typeface="Wingdings" panose="020B0604020202020204" pitchFamily="34" charset="0"/>
              <a:buChar char="§"/>
            </a:pPr>
            <a:r>
              <a:rPr lang="en-US" sz="1200" dirty="0">
                <a:latin typeface="Tahoma"/>
                <a:ea typeface="Tahoma"/>
                <a:cs typeface="Tahoma"/>
              </a:rPr>
              <a:t>Discuss how the</a:t>
            </a:r>
            <a:r>
              <a:rPr lang="en-US" sz="1200" baseline="0" dirty="0">
                <a:latin typeface="Tahoma"/>
                <a:ea typeface="Tahoma"/>
                <a:cs typeface="Tahoma"/>
              </a:rPr>
              <a:t> Navy’s manning affects advancement and readiness</a:t>
            </a:r>
          </a:p>
          <a:p>
            <a:pPr marL="285750" indent="-285750">
              <a:buFont typeface="Wingdings" panose="020B0604020202020204" pitchFamily="34" charset="0"/>
              <a:buChar char="§"/>
            </a:pPr>
            <a:r>
              <a:rPr lang="en-US" sz="1200" baseline="0" dirty="0">
                <a:latin typeface="Tahoma"/>
                <a:ea typeface="Tahoma"/>
                <a:cs typeface="Tahoma"/>
              </a:rPr>
              <a:t>Discuss that MNA is designed to provide the Navy with the right person in the billets.</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46299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FACILITATOR GUIDE: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a:latin typeface="Tahoma"/>
                <a:ea typeface="Tahoma"/>
                <a:cs typeface="Tahoma"/>
              </a:rPr>
              <a:t>Example of common terms</a:t>
            </a:r>
            <a:r>
              <a:rPr lang="en-US" b="0" baseline="0">
                <a:latin typeface="Tahoma"/>
                <a:ea typeface="Tahoma"/>
                <a:cs typeface="Tahoma"/>
              </a:rPr>
              <a:t> used during the assignment process.</a:t>
            </a:r>
          </a:p>
        </p:txBody>
      </p:sp>
      <p:sp>
        <p:nvSpPr>
          <p:cNvPr id="4" name="Slide Number Placeholder 3"/>
          <p:cNvSpPr>
            <a:spLocks noGrp="1"/>
          </p:cNvSpPr>
          <p:nvPr>
            <p:ph type="sldNum" sz="quarter" idx="10"/>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24287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Tahoma"/>
                <a:ea typeface="Tahoma"/>
                <a:cs typeface="Tahoma"/>
              </a:rPr>
              <a:t>FACILITATOR GUIDE:</a:t>
            </a:r>
            <a:endParaRPr lang="en-US" b="1" dirty="0">
              <a:latin typeface="Tahoma"/>
              <a:ea typeface="Tahoma"/>
              <a:cs typeface="Tahoma"/>
            </a:endParaRPr>
          </a:p>
          <a:p>
            <a:pPr marL="285750" indent="-285750">
              <a:buFont typeface="Arial"/>
              <a:buChar char="•"/>
            </a:pPr>
            <a:r>
              <a:rPr lang="en-US" dirty="0">
                <a:solidFill>
                  <a:srgbClr val="000000"/>
                </a:solidFill>
                <a:latin typeface="Tahoma"/>
                <a:ea typeface="Tahoma"/>
                <a:cs typeface="Tahoma"/>
              </a:rPr>
              <a:t>Allocation Control - governs Placement Coordinator and Rating Specialist Leads </a:t>
            </a:r>
            <a:endParaRPr lang="en-US" dirty="0">
              <a:latin typeface="Tahoma"/>
              <a:ea typeface="Tahoma"/>
              <a:cs typeface="Tahoma"/>
            </a:endParaRPr>
          </a:p>
          <a:p>
            <a:r>
              <a:rPr lang="en-US" dirty="0">
                <a:solidFill>
                  <a:srgbClr val="000000"/>
                </a:solidFill>
                <a:latin typeface="Tahoma"/>
                <a:ea typeface="Tahoma"/>
                <a:cs typeface="Tahoma"/>
              </a:rPr>
              <a:t>·     Manning Control - Fleet Commander (Fleet forces command or Pacific Fleet) Each TYCOM will supply their manning needs to them. </a:t>
            </a:r>
            <a:endParaRPr lang="en-US" dirty="0">
              <a:latin typeface="Tahoma"/>
              <a:ea typeface="Tahoma"/>
              <a:cs typeface="Tahoma"/>
            </a:endParaRPr>
          </a:p>
          <a:p>
            <a:r>
              <a:rPr lang="en-US" dirty="0">
                <a:solidFill>
                  <a:srgbClr val="000000"/>
                </a:solidFill>
                <a:latin typeface="Tahoma"/>
                <a:ea typeface="Tahoma"/>
                <a:cs typeface="Tahoma"/>
              </a:rPr>
              <a:t>·     Assignment Control –Detailer</a:t>
            </a:r>
            <a:endParaRPr lang="en-US" dirty="0">
              <a:latin typeface="Tahoma"/>
              <a:ea typeface="Tahoma"/>
              <a:cs typeface="Tahoma"/>
            </a:endParaRPr>
          </a:p>
          <a:p>
            <a:r>
              <a:rPr lang="en-US" dirty="0">
                <a:solidFill>
                  <a:srgbClr val="000000"/>
                </a:solidFill>
                <a:latin typeface="Tahoma"/>
                <a:ea typeface="Tahoma"/>
                <a:cs typeface="Tahoma"/>
              </a:rPr>
              <a:t>·     Utilize the command’s Activity Manning Manager (AMM)</a:t>
            </a:r>
            <a:endParaRPr lang="en-US" dirty="0">
              <a:latin typeface="Tahoma"/>
              <a:ea typeface="Tahoma"/>
              <a:cs typeface="Tahoma"/>
            </a:endParaRPr>
          </a:p>
          <a:p>
            <a:endParaRPr lang="en-US" dirty="0">
              <a:solidFill>
                <a:srgbClr val="000000"/>
              </a:solidFill>
              <a:latin typeface="Tahoma"/>
              <a:ea typeface="Tahoma"/>
              <a:cs typeface="Tahoma"/>
            </a:endParaRPr>
          </a:p>
          <a:p>
            <a:r>
              <a:rPr lang="en-US" dirty="0">
                <a:solidFill>
                  <a:srgbClr val="000000"/>
                </a:solidFill>
                <a:latin typeface="Tahoma"/>
                <a:ea typeface="Tahoma"/>
                <a:cs typeface="Tahoma"/>
              </a:rPr>
              <a:t>*If you have assumed the role as AMM utilize the User Guides form the Help tab in MNA for all roles* </a:t>
            </a:r>
            <a:endParaRPr lang="en-US" dirty="0">
              <a:latin typeface="Tahoma"/>
              <a:ea typeface="Tahoma"/>
              <a:cs typeface="Tahoma"/>
            </a:endParaRPr>
          </a:p>
          <a:p>
            <a:r>
              <a:rPr lang="en-US" dirty="0">
                <a:solidFill>
                  <a:srgbClr val="000000"/>
                </a:solidFill>
                <a:latin typeface="Tahoma"/>
                <a:ea typeface="Tahoma"/>
                <a:cs typeface="Tahoma"/>
              </a:rPr>
              <a:t>·      AMMs are the Commands advocate to sustain a fully manned and ready crew.  </a:t>
            </a:r>
            <a:endParaRPr lang="en-US" dirty="0">
              <a:latin typeface="Tahoma"/>
              <a:ea typeface="Tahoma"/>
              <a:cs typeface="Tahoma"/>
            </a:endParaRPr>
          </a:p>
          <a:p>
            <a:r>
              <a:rPr lang="en-US" dirty="0">
                <a:solidFill>
                  <a:srgbClr val="000000"/>
                </a:solidFill>
                <a:latin typeface="Tahoma"/>
                <a:ea typeface="Tahoma"/>
                <a:cs typeface="Tahoma"/>
              </a:rPr>
              <a:t>·      AMMs can project gapped billets and request them to be filled by contacting the Placement coordinator or Fleet Commander. </a:t>
            </a:r>
            <a:endParaRPr lang="en-US" dirty="0">
              <a:latin typeface="Tahoma"/>
              <a:ea typeface="Tahoma"/>
              <a:cs typeface="Tahoma"/>
            </a:endParaRPr>
          </a:p>
          <a:p>
            <a:r>
              <a:rPr lang="en-US" dirty="0">
                <a:solidFill>
                  <a:srgbClr val="000000"/>
                </a:solidFill>
                <a:latin typeface="Tahoma"/>
                <a:ea typeface="Tahoma"/>
                <a:cs typeface="Tahoma"/>
              </a:rPr>
              <a:t> </a:t>
            </a:r>
            <a:endParaRPr lang="en-US" dirty="0">
              <a:latin typeface="Tahoma"/>
              <a:ea typeface="Tahoma"/>
              <a:cs typeface="Tahoma"/>
            </a:endParaRPr>
          </a:p>
          <a:p>
            <a:endParaRPr lang="en-US" b="1" dirty="0">
              <a:solidFill>
                <a:srgbClr val="000000"/>
              </a:solidFill>
            </a:endParaRPr>
          </a:p>
          <a:p>
            <a:endParaRPr lang="en-US" sz="2400">
              <a:solidFill>
                <a:srgbClr val="FFFF00"/>
              </a:solidFill>
            </a:endParaRPr>
          </a:p>
          <a:p>
            <a:endParaRPr lang="en-US" sz="2400" dirty="0">
              <a:solidFill>
                <a:srgbClr val="FFFF00"/>
              </a:solidFill>
            </a:endParaRPr>
          </a:p>
          <a:p>
            <a:endParaRPr lang="en-US" sz="2400" dirty="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23399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Tahoma"/>
                <a:ea typeface="Tahoma"/>
                <a:cs typeface="Tahoma"/>
              </a:rPr>
              <a:t>FACILITATOR GUIDE:</a:t>
            </a:r>
            <a:endParaRPr lang="en-US" dirty="0">
              <a:latin typeface="Tahoma"/>
              <a:ea typeface="Tahoma"/>
              <a:cs typeface="Tahoma"/>
            </a:endParaRPr>
          </a:p>
          <a:p>
            <a:pPr>
              <a:defRPr/>
            </a:pPr>
            <a:r>
              <a:rPr lang="en-US" dirty="0">
                <a:latin typeface="Tahoma"/>
                <a:ea typeface="Tahoma"/>
                <a:cs typeface="Tahoma"/>
              </a:rPr>
              <a:t>Functions: Alignment Search, Alignment Management, Activity Summarization, Paygrade Summarization, Realign UIC(s) or Command(s), Flag Review </a:t>
            </a:r>
          </a:p>
          <a:p>
            <a:pPr marL="171450" indent="-171450">
              <a:buFont typeface="Arial"/>
              <a:buChar char="•"/>
              <a:defRPr/>
            </a:pPr>
            <a:r>
              <a:rPr lang="en-US" dirty="0">
                <a:latin typeface="Tahoma"/>
                <a:ea typeface="Tahoma"/>
                <a:cs typeface="Tahoma"/>
              </a:rPr>
              <a:t>Designated AMM will scrub each section on a weekly basis to maintain readiness. </a:t>
            </a:r>
          </a:p>
          <a:p>
            <a:pPr marL="171450" indent="-171450">
              <a:buFont typeface="Arial"/>
              <a:buChar char="•"/>
              <a:defRPr/>
            </a:pPr>
            <a:r>
              <a:rPr lang="en-US" dirty="0">
                <a:latin typeface="Tahoma"/>
                <a:ea typeface="Tahoma"/>
                <a:cs typeface="Tahoma"/>
              </a:rPr>
              <a:t>TYCOM/ISIC’s may be utilized.  </a:t>
            </a:r>
          </a:p>
          <a:p>
            <a:pPr>
              <a:defRPr/>
            </a:pP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315541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000000"/>
                </a:solidFill>
                <a:latin typeface="Tahoma"/>
                <a:ea typeface="Tahoma"/>
                <a:cs typeface="Tahoma"/>
              </a:rPr>
              <a:t>FACILITATOR GUIDE:</a:t>
            </a:r>
            <a:r>
              <a:rPr lang="en-US" dirty="0">
                <a:solidFill>
                  <a:srgbClr val="000000"/>
                </a:solidFill>
                <a:latin typeface="Tahoma"/>
                <a:ea typeface="Tahoma"/>
                <a:cs typeface="Tahoma"/>
              </a:rPr>
              <a:t> </a:t>
            </a:r>
            <a:endParaRPr lang="en-US" dirty="0">
              <a:latin typeface="Tahoma"/>
              <a:ea typeface="Tahoma"/>
              <a:cs typeface="Tahoma"/>
            </a:endParaRPr>
          </a:p>
          <a:p>
            <a:pPr>
              <a:defRPr/>
            </a:pPr>
            <a:r>
              <a:rPr lang="en-US" dirty="0">
                <a:solidFill>
                  <a:srgbClr val="000000"/>
                </a:solidFill>
                <a:latin typeface="Tahoma"/>
                <a:ea typeface="Tahoma"/>
                <a:cs typeface="Tahoma"/>
              </a:rPr>
              <a:t>Manning </a:t>
            </a:r>
            <a:endParaRPr lang="en-US" dirty="0">
              <a:latin typeface="Tahoma"/>
              <a:ea typeface="Tahoma"/>
              <a:cs typeface="Tahoma"/>
            </a:endParaRPr>
          </a:p>
          <a:p>
            <a:pPr marL="171450" indent="-171450">
              <a:buFont typeface="Arial"/>
              <a:buChar char="•"/>
              <a:defRPr/>
            </a:pPr>
            <a:r>
              <a:rPr lang="en-US" dirty="0">
                <a:solidFill>
                  <a:srgbClr val="000000"/>
                </a:solidFill>
                <a:latin typeface="Tahoma"/>
                <a:ea typeface="Tahoma"/>
                <a:cs typeface="Tahoma"/>
              </a:rPr>
              <a:t>Function: Quality of Alignments evaluation </a:t>
            </a:r>
            <a:endParaRPr lang="en-US" dirty="0">
              <a:latin typeface="Tahoma"/>
              <a:ea typeface="Tahoma"/>
              <a:cs typeface="Tahoma"/>
            </a:endParaRPr>
          </a:p>
          <a:p>
            <a:pPr marL="171450" indent="-171450">
              <a:buFont typeface="Arial"/>
              <a:buChar char="•"/>
              <a:defRPr/>
            </a:pPr>
            <a:r>
              <a:rPr lang="en-US" dirty="0">
                <a:solidFill>
                  <a:srgbClr val="000000"/>
                </a:solidFill>
                <a:latin typeface="Tahoma"/>
                <a:ea typeface="Tahoma"/>
                <a:cs typeface="Tahoma"/>
              </a:rPr>
              <a:t>MNA User’s Guide V3.0i (Ch. 18) </a:t>
            </a:r>
            <a:endParaRPr lang="en-US" dirty="0">
              <a:latin typeface="Tahoma"/>
              <a:ea typeface="Tahoma"/>
              <a:cs typeface="Tahoma"/>
            </a:endParaRPr>
          </a:p>
          <a:p>
            <a:pPr marL="171450" indent="-171450">
              <a:buFont typeface="Arial"/>
              <a:buChar char="•"/>
              <a:defRPr/>
            </a:pPr>
            <a:r>
              <a:rPr lang="en-US" dirty="0">
                <a:solidFill>
                  <a:srgbClr val="000000"/>
                </a:solidFill>
                <a:latin typeface="Tahoma"/>
                <a:ea typeface="Tahoma"/>
                <a:cs typeface="Tahoma"/>
              </a:rPr>
              <a:t>As Sailors advance or unplanned losses come about ensure routine review to submit MRR for realignment.  </a:t>
            </a:r>
            <a:endParaRPr lang="en-US" dirty="0">
              <a:latin typeface="Tahoma"/>
              <a:ea typeface="Tahoma"/>
              <a:cs typeface="Tahoma"/>
            </a:endParaRPr>
          </a:p>
          <a:p>
            <a:pPr>
              <a:defRPr/>
            </a:pPr>
            <a:r>
              <a:rPr lang="en-US" dirty="0">
                <a:solidFill>
                  <a:srgbClr val="000000"/>
                </a:solidFill>
                <a:latin typeface="Tahoma"/>
                <a:ea typeface="Tahoma"/>
                <a:cs typeface="Tahoma"/>
              </a:rPr>
              <a:t> </a:t>
            </a:r>
            <a:endParaRPr lang="en-US" dirty="0">
              <a:latin typeface="Tahoma"/>
              <a:ea typeface="Tahoma"/>
              <a:cs typeface="Tahoma"/>
            </a:endParaRPr>
          </a:p>
          <a:p>
            <a:pPr>
              <a:defRPr/>
            </a:pPr>
            <a:r>
              <a:rPr lang="en-US" dirty="0">
                <a:solidFill>
                  <a:srgbClr val="000000"/>
                </a:solidFill>
                <a:latin typeface="Tahoma"/>
                <a:ea typeface="Tahoma"/>
                <a:cs typeface="Tahoma"/>
              </a:rPr>
              <a:t>Placement: Commands advocate to assist in maintaining a balanced crew prior to deployment. </a:t>
            </a:r>
            <a:endParaRPr lang="en-US" dirty="0">
              <a:latin typeface="Tahoma"/>
              <a:ea typeface="Tahoma"/>
              <a:cs typeface="Tahoma"/>
            </a:endParaRPr>
          </a:p>
          <a:p>
            <a:pPr marL="171450" indent="-171450">
              <a:buFont typeface="Arial"/>
              <a:buChar char="•"/>
              <a:defRPr/>
            </a:pPr>
            <a:r>
              <a:rPr lang="en-US" dirty="0">
                <a:solidFill>
                  <a:srgbClr val="000000"/>
                </a:solidFill>
                <a:latin typeface="Tahoma"/>
                <a:ea typeface="Tahoma"/>
                <a:cs typeface="Tahoma"/>
              </a:rPr>
              <a:t>Function: Alignment changes </a:t>
            </a:r>
            <a:endParaRPr lang="en-US" dirty="0">
              <a:latin typeface="Tahoma"/>
              <a:ea typeface="Tahoma"/>
              <a:cs typeface="Tahoma"/>
            </a:endParaRPr>
          </a:p>
          <a:p>
            <a:pPr marL="171450" indent="-171450">
              <a:buFont typeface="Arial"/>
              <a:buChar char="•"/>
              <a:defRPr/>
            </a:pPr>
            <a:r>
              <a:rPr lang="en-US" dirty="0">
                <a:solidFill>
                  <a:srgbClr val="000000"/>
                </a:solidFill>
                <a:latin typeface="Tahoma"/>
                <a:ea typeface="Tahoma"/>
                <a:cs typeface="Tahoma"/>
              </a:rPr>
              <a:t>Keep Placement Coordinators in the loop when processing unplanned loses. </a:t>
            </a:r>
            <a:endParaRPr lang="en-US" dirty="0">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61996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3"/>
            <a:ext cx="7772400" cy="1909763"/>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0817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990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049141"/>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9008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5517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565458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90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0268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50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5629643" cy="1072342"/>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1596048"/>
            <a:ext cx="4629150" cy="42650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19922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5654581" cy="1022465"/>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322081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210" y="149129"/>
            <a:ext cx="5630834"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43298" y="1899765"/>
            <a:ext cx="7886700" cy="41013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1" cstate="hqprint">
            <a:alphaModFix/>
            <a:extLst>
              <a:ext uri="{28A0092B-C50C-407E-A947-70E740481C1C}">
                <a14:useLocalDpi xmlns:a14="http://schemas.microsoft.com/office/drawing/2010/main" val="0"/>
              </a:ext>
            </a:extLst>
          </a:blip>
          <a:stretch>
            <a:fillRect/>
          </a:stretch>
        </p:blipFill>
        <p:spPr>
          <a:xfrm>
            <a:off x="7663992" y="6001115"/>
            <a:ext cx="1367449" cy="770388"/>
          </a:xfrm>
          <a:prstGeom prst="rect">
            <a:avLst/>
          </a:prstGeom>
          <a:solidFill>
            <a:schemeClr val="accent5">
              <a:lumMod val="75000"/>
            </a:schemeClr>
          </a:solidFill>
        </p:spPr>
      </p:pic>
      <p:pic>
        <p:nvPicPr>
          <p:cNvPr id="4" name="Picture 3">
            <a:extLst>
              <a:ext uri="{FF2B5EF4-FFF2-40B4-BE49-F238E27FC236}">
                <a16:creationId xmlns:a16="http://schemas.microsoft.com/office/drawing/2014/main" id="{D97ABB79-FF08-A33C-16BA-4904BDA35BF4}"/>
              </a:ext>
            </a:extLst>
          </p:cNvPr>
          <p:cNvPicPr>
            <a:picLocks noChangeAspect="1"/>
          </p:cNvPicPr>
          <p:nvPr userDrawn="1"/>
        </p:nvPicPr>
        <p:blipFill>
          <a:blip r:embed="rId12">
            <a:alphaModFix amt="92000"/>
            <a:extLst>
              <a:ext uri="{BEBA8EAE-BF5A-486C-A8C5-ECC9F3942E4B}">
                <a14:imgProps xmlns:a14="http://schemas.microsoft.com/office/drawing/2010/main">
                  <a14:imgLayer r:embed="rId13">
                    <a14:imgEffect>
                      <a14:colorTemperature colorTemp="5684"/>
                    </a14:imgEffect>
                    <a14:imgEffect>
                      <a14:saturation sat="98000"/>
                    </a14:imgEffect>
                  </a14:imgLayer>
                </a14:imgProps>
              </a:ext>
            </a:extLst>
          </a:blip>
          <a:stretch>
            <a:fillRect/>
          </a:stretch>
        </p:blipFill>
        <p:spPr>
          <a:xfrm>
            <a:off x="7825636" y="222595"/>
            <a:ext cx="1120362" cy="1178630"/>
          </a:xfrm>
          <a:prstGeom prst="rect">
            <a:avLst/>
          </a:prstGeom>
        </p:spPr>
      </p:pic>
    </p:spTree>
    <p:extLst>
      <p:ext uri="{BB962C8B-B14F-4D97-AF65-F5344CB8AC3E}">
        <p14:creationId xmlns:p14="http://schemas.microsoft.com/office/powerpoint/2010/main" val="14101106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lvl1pPr algn="ctr" defTabSz="685800" rtl="0" eaLnBrk="1" latinLnBrk="0" hangingPunct="1">
        <a:lnSpc>
          <a:spcPct val="90000"/>
        </a:lnSpc>
        <a:spcBef>
          <a:spcPct val="0"/>
        </a:spcBef>
        <a:buNone/>
        <a:defRPr sz="3000" kern="1200" baseline="0">
          <a:solidFill>
            <a:schemeClr val="tx1"/>
          </a:solidFill>
          <a:latin typeface="Tahom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21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bg2"/>
          </a:solidFill>
          <a:latin typeface="+mj-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bg2"/>
          </a:solidFill>
          <a:latin typeface="+mj-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5DBA-878F-4B33-B9D0-02F1D8E5A6E5}"/>
              </a:ext>
            </a:extLst>
          </p:cNvPr>
          <p:cNvSpPr>
            <a:spLocks noGrp="1"/>
          </p:cNvSpPr>
          <p:nvPr>
            <p:ph type="ctrTitle"/>
          </p:nvPr>
        </p:nvSpPr>
        <p:spPr>
          <a:xfrm>
            <a:off x="685800" y="1189185"/>
            <a:ext cx="7772400" cy="1909763"/>
          </a:xfrm>
        </p:spPr>
        <p:txBody>
          <a:bodyPr/>
          <a:lstStyle/>
          <a:p>
            <a:r>
              <a:rPr lang="en-US" dirty="0"/>
              <a:t>Career Development Training Course</a:t>
            </a:r>
          </a:p>
        </p:txBody>
      </p:sp>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p:txBody>
          <a:bodyPr>
            <a:normAutofit/>
          </a:bodyPr>
          <a:lstStyle/>
          <a:p>
            <a:r>
              <a:rPr lang="en-US" sz="4000" dirty="0"/>
              <a:t>Enlisted Assignment System</a:t>
            </a:r>
            <a:endParaRPr lang="en-US" sz="4000" dirty="0">
              <a:solidFill>
                <a:schemeClr val="accent3"/>
              </a:solidFill>
            </a:endParaRP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D9F3-8C04-4DA9-8454-8F9B3E87D865}"/>
              </a:ext>
            </a:extLst>
          </p:cNvPr>
          <p:cNvSpPr>
            <a:spLocks noGrp="1"/>
          </p:cNvSpPr>
          <p:nvPr>
            <p:ph type="title"/>
          </p:nvPr>
        </p:nvSpPr>
        <p:spPr>
          <a:xfrm>
            <a:off x="1678210" y="25561"/>
            <a:ext cx="5630834" cy="1325563"/>
          </a:xfrm>
        </p:spPr>
        <p:txBody>
          <a:bodyPr>
            <a:normAutofit fontScale="90000"/>
          </a:bodyPr>
          <a:lstStyle/>
          <a:p>
            <a:br>
              <a:rPr lang="en-US" dirty="0"/>
            </a:br>
            <a:r>
              <a:rPr lang="en-US" sz="4000" dirty="0"/>
              <a:t>Assignment Control </a:t>
            </a:r>
            <a:br>
              <a:rPr lang="en-US" dirty="0"/>
            </a:br>
            <a:endParaRPr lang="en-US" dirty="0"/>
          </a:p>
        </p:txBody>
      </p:sp>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550277" y="1293578"/>
            <a:ext cx="7886700" cy="5383308"/>
          </a:xfrm>
        </p:spPr>
        <p:txBody>
          <a:bodyPr>
            <a:normAutofit/>
          </a:bodyPr>
          <a:lstStyle/>
          <a:p>
            <a:pPr>
              <a:spcAft>
                <a:spcPts val="1200"/>
              </a:spcAft>
            </a:pPr>
            <a:r>
              <a:rPr lang="en-US" sz="2400" dirty="0"/>
              <a:t>Distribution decisions provided by the particular Manning Control Authority.</a:t>
            </a:r>
          </a:p>
          <a:p>
            <a:pPr>
              <a:spcAft>
                <a:spcPts val="1200"/>
              </a:spcAft>
            </a:pPr>
            <a:r>
              <a:rPr lang="en-US" sz="2400" dirty="0"/>
              <a:t>Also known as detailer.	</a:t>
            </a:r>
          </a:p>
          <a:p>
            <a:r>
              <a:rPr lang="en-US" sz="2400" dirty="0"/>
              <a:t>What Detailers </a:t>
            </a:r>
            <a:r>
              <a:rPr lang="en-US" sz="2400" u="sng" dirty="0"/>
              <a:t>CAN</a:t>
            </a:r>
            <a:r>
              <a:rPr lang="en-US" sz="2400" dirty="0"/>
              <a:t> do</a:t>
            </a:r>
          </a:p>
          <a:p>
            <a:pPr lvl="1"/>
            <a:r>
              <a:rPr lang="en-US" sz="2200" dirty="0"/>
              <a:t>Counsel and advise Sailors as their advocate.</a:t>
            </a:r>
          </a:p>
          <a:p>
            <a:pPr lvl="1"/>
            <a:r>
              <a:rPr lang="en-US" sz="2200" dirty="0"/>
              <a:t>Make assignments to valid billets. </a:t>
            </a:r>
          </a:p>
          <a:p>
            <a:pPr lvl="1"/>
            <a:r>
              <a:rPr lang="en-US" sz="2200" dirty="0"/>
              <a:t>Adjust PRD with NAVPERS 1306/7.</a:t>
            </a:r>
          </a:p>
          <a:p>
            <a:pPr lvl="1"/>
            <a:r>
              <a:rPr lang="en-US" sz="2200" dirty="0"/>
              <a:t>Transfer Sailors up to +6/-6 months of PRD.</a:t>
            </a:r>
          </a:p>
          <a:p>
            <a:pPr lvl="1"/>
            <a:r>
              <a:rPr lang="en-US" sz="2200" dirty="0"/>
              <a:t>Coordinate spouse collocations.</a:t>
            </a:r>
          </a:p>
          <a:p>
            <a:pPr lvl="1"/>
            <a:r>
              <a:rPr lang="en-US" sz="2200" dirty="0"/>
              <a:t>Make assignments for Sailors for Pregnancy and LIMDU.</a:t>
            </a:r>
          </a:p>
          <a:p>
            <a:pPr lvl="1"/>
            <a:r>
              <a:rPr lang="en-US" sz="2200" dirty="0"/>
              <a:t>Issue “non-voluntary” orders.</a:t>
            </a:r>
          </a:p>
          <a:p>
            <a:endParaRPr lang="en-US" dirty="0"/>
          </a:p>
        </p:txBody>
      </p:sp>
    </p:spTree>
    <p:extLst>
      <p:ext uri="{BB962C8B-B14F-4D97-AF65-F5344CB8AC3E}">
        <p14:creationId xmlns:p14="http://schemas.microsoft.com/office/powerpoint/2010/main" val="50314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D9F3-8C04-4DA9-8454-8F9B3E87D865}"/>
              </a:ext>
            </a:extLst>
          </p:cNvPr>
          <p:cNvSpPr>
            <a:spLocks noGrp="1"/>
          </p:cNvSpPr>
          <p:nvPr>
            <p:ph type="title"/>
          </p:nvPr>
        </p:nvSpPr>
        <p:spPr/>
        <p:txBody>
          <a:bodyPr>
            <a:normAutofit fontScale="90000"/>
          </a:bodyPr>
          <a:lstStyle/>
          <a:p>
            <a:br>
              <a:rPr lang="en-US" sz="4000" dirty="0"/>
            </a:br>
            <a:r>
              <a:rPr lang="en-US" sz="4000" dirty="0"/>
              <a:t>MyNavy Assignments (MNA)</a:t>
            </a:r>
            <a:br>
              <a:rPr lang="en-US" dirty="0"/>
            </a:br>
            <a:endParaRPr lang="en-US" dirty="0"/>
          </a:p>
        </p:txBody>
      </p:sp>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418584" y="1746540"/>
            <a:ext cx="8111957" cy="4526423"/>
          </a:xfrm>
        </p:spPr>
        <p:txBody>
          <a:bodyPr>
            <a:normAutofit/>
          </a:bodyPr>
          <a:lstStyle/>
          <a:p>
            <a:r>
              <a:rPr lang="en-US" sz="2400" dirty="0"/>
              <a:t>Detailers attempt to match Sailor’s needs through MyNavy Assignment preferences:</a:t>
            </a:r>
          </a:p>
          <a:p>
            <a:pPr lvl="1"/>
            <a:r>
              <a:rPr lang="en-US" sz="2200" dirty="0"/>
              <a:t>Preferences should be submitted mid-tour or no later than 16 months prior to PRD.</a:t>
            </a:r>
          </a:p>
          <a:p>
            <a:pPr lvl="1"/>
            <a:r>
              <a:rPr lang="en-US" sz="2200" dirty="0"/>
              <a:t>Order negotiation window starts 12/11 months prior to PRD. </a:t>
            </a:r>
          </a:p>
          <a:p>
            <a:pPr lvl="1"/>
            <a:r>
              <a:rPr lang="en-US" sz="2200" dirty="0"/>
              <a:t>Application cycle will be every two months.</a:t>
            </a:r>
          </a:p>
          <a:p>
            <a:pPr lvl="1"/>
            <a:r>
              <a:rPr lang="en-US" sz="2200" dirty="0"/>
              <a:t>Seven applications encouraged each month.</a:t>
            </a:r>
          </a:p>
          <a:p>
            <a:pPr lvl="1"/>
            <a:r>
              <a:rPr lang="en-US" sz="2200" dirty="0"/>
              <a:t>MNA expands your capability to highlight your skillsets to Detailers and prospective Commands through My Resume. </a:t>
            </a:r>
          </a:p>
          <a:p>
            <a:pPr lvl="2"/>
            <a:r>
              <a:rPr lang="en-US" sz="1900" dirty="0"/>
              <a:t>My Resume provides a snapshot of your service record to highlight your professional skills, personal details and experience. </a:t>
            </a:r>
          </a:p>
          <a:p>
            <a:pPr marL="342900" lvl="1" indent="0">
              <a:buNone/>
            </a:pPr>
            <a:endParaRPr lang="en-US" sz="2200" dirty="0"/>
          </a:p>
          <a:p>
            <a:endParaRPr lang="en-US" sz="2400" dirty="0"/>
          </a:p>
        </p:txBody>
      </p:sp>
    </p:spTree>
    <p:extLst>
      <p:ext uri="{BB962C8B-B14F-4D97-AF65-F5344CB8AC3E}">
        <p14:creationId xmlns:p14="http://schemas.microsoft.com/office/powerpoint/2010/main" val="358000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D9F3-8C04-4DA9-8454-8F9B3E87D865}"/>
              </a:ext>
            </a:extLst>
          </p:cNvPr>
          <p:cNvSpPr>
            <a:spLocks noGrp="1"/>
          </p:cNvSpPr>
          <p:nvPr>
            <p:ph type="title"/>
          </p:nvPr>
        </p:nvSpPr>
        <p:spPr/>
        <p:txBody>
          <a:bodyPr>
            <a:noAutofit/>
          </a:bodyPr>
          <a:lstStyle/>
          <a:p>
            <a:br>
              <a:rPr lang="en-US" sz="3600" dirty="0"/>
            </a:br>
            <a:r>
              <a:rPr lang="en-US" sz="3600" dirty="0"/>
              <a:t>MyNavy Assignments (MNA)</a:t>
            </a:r>
            <a:br>
              <a:rPr lang="en-US" sz="3600" dirty="0"/>
            </a:br>
            <a:endParaRPr lang="en-US" sz="3600" dirty="0"/>
          </a:p>
        </p:txBody>
      </p:sp>
      <p:pic>
        <p:nvPicPr>
          <p:cNvPr id="6" name="Picture 6">
            <a:extLst>
              <a:ext uri="{FF2B5EF4-FFF2-40B4-BE49-F238E27FC236}">
                <a16:creationId xmlns:a16="http://schemas.microsoft.com/office/drawing/2014/main" id="{10BFD4D8-C59B-93B1-197B-94CC8E2DA1D1}"/>
              </a:ext>
            </a:extLst>
          </p:cNvPr>
          <p:cNvPicPr>
            <a:picLocks noGrp="1" noChangeAspect="1"/>
          </p:cNvPicPr>
          <p:nvPr>
            <p:ph idx="1"/>
          </p:nvPr>
        </p:nvPicPr>
        <p:blipFill>
          <a:blip r:embed="rId3"/>
          <a:stretch>
            <a:fillRect/>
          </a:stretch>
        </p:blipFill>
        <p:spPr>
          <a:xfrm>
            <a:off x="550277" y="1791671"/>
            <a:ext cx="7886700" cy="4040446"/>
          </a:xfrm>
        </p:spPr>
      </p:pic>
    </p:spTree>
    <p:extLst>
      <p:ext uri="{BB962C8B-B14F-4D97-AF65-F5344CB8AC3E}">
        <p14:creationId xmlns:p14="http://schemas.microsoft.com/office/powerpoint/2010/main" val="400182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D9F3-8C04-4DA9-8454-8F9B3E87D865}"/>
              </a:ext>
            </a:extLst>
          </p:cNvPr>
          <p:cNvSpPr>
            <a:spLocks noGrp="1"/>
          </p:cNvSpPr>
          <p:nvPr>
            <p:ph type="title"/>
          </p:nvPr>
        </p:nvSpPr>
        <p:spPr/>
        <p:txBody>
          <a:bodyPr>
            <a:normAutofit fontScale="90000"/>
          </a:bodyPr>
          <a:lstStyle/>
          <a:p>
            <a:br>
              <a:rPr lang="en-US" dirty="0"/>
            </a:br>
            <a:r>
              <a:rPr lang="en-US" sz="4000" dirty="0"/>
              <a:t>MyNavy Assignments (MNA)</a:t>
            </a:r>
            <a:br>
              <a:rPr lang="en-US" dirty="0"/>
            </a:br>
            <a:endParaRPr lang="en-US" dirty="0"/>
          </a:p>
        </p:txBody>
      </p:sp>
      <p:sp>
        <p:nvSpPr>
          <p:cNvPr id="8" name="Content Placeholder 2">
            <a:extLst>
              <a:ext uri="{FF2B5EF4-FFF2-40B4-BE49-F238E27FC236}">
                <a16:creationId xmlns:a16="http://schemas.microsoft.com/office/drawing/2014/main" id="{6619A833-C0EC-4CBF-AC83-988811899882}"/>
              </a:ext>
            </a:extLst>
          </p:cNvPr>
          <p:cNvSpPr>
            <a:spLocks noGrp="1"/>
          </p:cNvSpPr>
          <p:nvPr>
            <p:ph idx="1"/>
          </p:nvPr>
        </p:nvSpPr>
        <p:spPr>
          <a:xfrm>
            <a:off x="5905577" y="1574855"/>
            <a:ext cx="3143301" cy="4353906"/>
          </a:xfrm>
        </p:spPr>
        <p:txBody>
          <a:bodyPr>
            <a:normAutofit/>
          </a:bodyPr>
          <a:lstStyle/>
          <a:p>
            <a:pPr marL="0" indent="0">
              <a:buNone/>
            </a:pPr>
            <a:r>
              <a:rPr lang="en-US" sz="1600" dirty="0"/>
              <a:t>Note timelines for submitting for various assignment programs: </a:t>
            </a:r>
          </a:p>
          <a:p>
            <a:r>
              <a:rPr lang="en-US" sz="1600" dirty="0"/>
              <a:t>Extension Of Enlistments</a:t>
            </a:r>
          </a:p>
          <a:p>
            <a:pPr lvl="1"/>
            <a:r>
              <a:rPr lang="en-US" sz="1000" dirty="0"/>
              <a:t>MPM </a:t>
            </a:r>
            <a:r>
              <a:rPr lang="en-US" sz="1050" dirty="0"/>
              <a:t>1160-040 </a:t>
            </a:r>
            <a:endParaRPr lang="en-US" sz="1000" dirty="0"/>
          </a:p>
          <a:p>
            <a:r>
              <a:rPr lang="en-US" sz="1600" dirty="0"/>
              <a:t>Sea Duty Incentive Pay (SDIP) </a:t>
            </a:r>
          </a:p>
          <a:p>
            <a:pPr lvl="1"/>
            <a:r>
              <a:rPr lang="en-US" sz="1050" dirty="0"/>
              <a:t>POLICY DECISION MEMORANDUM (PDM) 001-21</a:t>
            </a:r>
            <a:endParaRPr lang="en-US" sz="1000" dirty="0"/>
          </a:p>
          <a:p>
            <a:r>
              <a:rPr lang="en-US" sz="1600" dirty="0"/>
              <a:t>Voluntary Sea Duty Program </a:t>
            </a:r>
          </a:p>
          <a:p>
            <a:pPr lvl="1"/>
            <a:r>
              <a:rPr lang="en-US" sz="1050" dirty="0"/>
              <a:t>MPM 1306-141</a:t>
            </a:r>
            <a:endParaRPr lang="en-US" sz="1000" dirty="0"/>
          </a:p>
          <a:p>
            <a:r>
              <a:rPr lang="en-US" sz="1600" dirty="0"/>
              <a:t>Overseas Tour Extension Incentive Program </a:t>
            </a:r>
          </a:p>
          <a:p>
            <a:pPr marL="0" indent="0">
              <a:buNone/>
            </a:pPr>
            <a:r>
              <a:rPr lang="en-US" sz="1600" dirty="0"/>
              <a:t>      (OTEIP)</a:t>
            </a:r>
          </a:p>
          <a:p>
            <a:pPr lvl="1"/>
            <a:r>
              <a:rPr lang="en-US" sz="1000" dirty="0"/>
              <a:t>MPM </a:t>
            </a:r>
            <a:r>
              <a:rPr lang="en-US" sz="1050" dirty="0"/>
              <a:t>1300-310</a:t>
            </a:r>
            <a:endParaRPr lang="en-US" sz="1000" dirty="0"/>
          </a:p>
          <a:p>
            <a:r>
              <a:rPr lang="en-US" sz="1600" dirty="0"/>
              <a:t> Enlisted Assignment to Special Programs </a:t>
            </a:r>
          </a:p>
          <a:p>
            <a:pPr lvl="1"/>
            <a:r>
              <a:rPr lang="en-US" sz="1050" dirty="0"/>
              <a:t>MPM 1306-900</a:t>
            </a:r>
            <a:endParaRPr lang="en-US" sz="1000" dirty="0"/>
          </a:p>
        </p:txBody>
      </p:sp>
      <p:pic>
        <p:nvPicPr>
          <p:cNvPr id="5" name="Picture 4"/>
          <p:cNvPicPr>
            <a:picLocks noChangeAspect="1"/>
          </p:cNvPicPr>
          <p:nvPr/>
        </p:nvPicPr>
        <p:blipFill>
          <a:blip r:embed="rId3"/>
          <a:stretch>
            <a:fillRect/>
          </a:stretch>
        </p:blipFill>
        <p:spPr>
          <a:xfrm>
            <a:off x="421825" y="1574855"/>
            <a:ext cx="5344888" cy="4147303"/>
          </a:xfrm>
          <a:prstGeom prst="rect">
            <a:avLst/>
          </a:prstGeom>
        </p:spPr>
      </p:pic>
      <p:cxnSp>
        <p:nvCxnSpPr>
          <p:cNvPr id="7" name="Straight Arrow Connector 6"/>
          <p:cNvCxnSpPr/>
          <p:nvPr/>
        </p:nvCxnSpPr>
        <p:spPr>
          <a:xfrm>
            <a:off x="69616" y="5398936"/>
            <a:ext cx="352209" cy="2530"/>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01718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D9F3-8C04-4DA9-8454-8F9B3E87D865}"/>
              </a:ext>
            </a:extLst>
          </p:cNvPr>
          <p:cNvSpPr>
            <a:spLocks noGrp="1"/>
          </p:cNvSpPr>
          <p:nvPr>
            <p:ph type="title"/>
          </p:nvPr>
        </p:nvSpPr>
        <p:spPr>
          <a:xfrm>
            <a:off x="1678210" y="0"/>
            <a:ext cx="5630834" cy="1325563"/>
          </a:xfrm>
        </p:spPr>
        <p:txBody>
          <a:bodyPr>
            <a:normAutofit fontScale="90000"/>
          </a:bodyPr>
          <a:lstStyle/>
          <a:p>
            <a:br>
              <a:rPr lang="en-US" dirty="0"/>
            </a:br>
            <a:r>
              <a:rPr lang="en-US" sz="4000" dirty="0"/>
              <a:t>MyNavy Assignments (MNA)</a:t>
            </a:r>
            <a:br>
              <a:rPr lang="en-US" dirty="0"/>
            </a:br>
            <a:endParaRPr lang="en-US" dirty="0"/>
          </a:p>
        </p:txBody>
      </p:sp>
      <p:pic>
        <p:nvPicPr>
          <p:cNvPr id="7" name="Picture 6">
            <a:extLst>
              <a:ext uri="{FF2B5EF4-FFF2-40B4-BE49-F238E27FC236}">
                <a16:creationId xmlns:a16="http://schemas.microsoft.com/office/drawing/2014/main" id="{9CCA3AD8-CE1B-F7C5-0149-56C88A0B4D4A}"/>
              </a:ext>
            </a:extLst>
          </p:cNvPr>
          <p:cNvPicPr>
            <a:picLocks noChangeAspect="1"/>
          </p:cNvPicPr>
          <p:nvPr/>
        </p:nvPicPr>
        <p:blipFill>
          <a:blip r:embed="rId3"/>
          <a:stretch>
            <a:fillRect/>
          </a:stretch>
        </p:blipFill>
        <p:spPr>
          <a:xfrm>
            <a:off x="1392041" y="1323558"/>
            <a:ext cx="6042882" cy="4728154"/>
          </a:xfrm>
          <a:prstGeom prst="rect">
            <a:avLst/>
          </a:prstGeom>
        </p:spPr>
      </p:pic>
      <p:sp>
        <p:nvSpPr>
          <p:cNvPr id="8" name="TextBox 7">
            <a:extLst>
              <a:ext uri="{FF2B5EF4-FFF2-40B4-BE49-F238E27FC236}">
                <a16:creationId xmlns:a16="http://schemas.microsoft.com/office/drawing/2014/main" id="{786F2227-0F20-B537-D806-502F3E8337AD}"/>
              </a:ext>
            </a:extLst>
          </p:cNvPr>
          <p:cNvSpPr txBox="1"/>
          <p:nvPr/>
        </p:nvSpPr>
        <p:spPr>
          <a:xfrm>
            <a:off x="4573669" y="2276822"/>
            <a:ext cx="599031" cy="382446"/>
          </a:xfrm>
          <a:prstGeom prst="rect">
            <a:avLst/>
          </a:prstGeom>
          <a:solidFill>
            <a:schemeClr val="bg1"/>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highlight>
                <a:srgbClr val="000000"/>
              </a:highlight>
              <a:ea typeface="Tahoma"/>
              <a:cs typeface="Tahoma"/>
            </a:endParaRPr>
          </a:p>
        </p:txBody>
      </p:sp>
      <p:sp>
        <p:nvSpPr>
          <p:cNvPr id="9" name="TextBox 8">
            <a:extLst>
              <a:ext uri="{FF2B5EF4-FFF2-40B4-BE49-F238E27FC236}">
                <a16:creationId xmlns:a16="http://schemas.microsoft.com/office/drawing/2014/main" id="{022C9876-57A1-EF2C-30FB-7DC2B36AAC79}"/>
              </a:ext>
            </a:extLst>
          </p:cNvPr>
          <p:cNvSpPr txBox="1"/>
          <p:nvPr/>
        </p:nvSpPr>
        <p:spPr>
          <a:xfrm>
            <a:off x="2006924" y="3602535"/>
            <a:ext cx="1574336" cy="79425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Rectangle 9">
            <a:extLst>
              <a:ext uri="{FF2B5EF4-FFF2-40B4-BE49-F238E27FC236}">
                <a16:creationId xmlns:a16="http://schemas.microsoft.com/office/drawing/2014/main" id="{0B2D0B40-74D1-6245-6643-C87544B15E39}"/>
              </a:ext>
            </a:extLst>
          </p:cNvPr>
          <p:cNvSpPr/>
          <p:nvPr/>
        </p:nvSpPr>
        <p:spPr>
          <a:xfrm>
            <a:off x="4571999" y="2276822"/>
            <a:ext cx="405473" cy="380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5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D9F3-8C04-4DA9-8454-8F9B3E87D865}"/>
              </a:ext>
            </a:extLst>
          </p:cNvPr>
          <p:cNvSpPr>
            <a:spLocks noGrp="1"/>
          </p:cNvSpPr>
          <p:nvPr>
            <p:ph type="title"/>
          </p:nvPr>
        </p:nvSpPr>
        <p:spPr>
          <a:xfrm>
            <a:off x="1678210" y="0"/>
            <a:ext cx="5630834" cy="1325563"/>
          </a:xfrm>
        </p:spPr>
        <p:txBody>
          <a:bodyPr>
            <a:normAutofit fontScale="90000"/>
          </a:bodyPr>
          <a:lstStyle/>
          <a:p>
            <a:br>
              <a:rPr lang="en-US" dirty="0"/>
            </a:br>
            <a:r>
              <a:rPr lang="en-US" sz="4000" dirty="0"/>
              <a:t>MyNavy Assignments (MNA)</a:t>
            </a:r>
            <a:br>
              <a:rPr lang="en-US" dirty="0"/>
            </a:br>
            <a:endParaRPr lang="en-US" dirty="0"/>
          </a:p>
        </p:txBody>
      </p:sp>
      <p:pic>
        <p:nvPicPr>
          <p:cNvPr id="3" name="Picture 4">
            <a:extLst>
              <a:ext uri="{FF2B5EF4-FFF2-40B4-BE49-F238E27FC236}">
                <a16:creationId xmlns:a16="http://schemas.microsoft.com/office/drawing/2014/main" id="{6CAE8E02-7B2D-0F92-A165-84D2DBFC2243}"/>
              </a:ext>
            </a:extLst>
          </p:cNvPr>
          <p:cNvPicPr>
            <a:picLocks noChangeAspect="1"/>
          </p:cNvPicPr>
          <p:nvPr/>
        </p:nvPicPr>
        <p:blipFill>
          <a:blip r:embed="rId3"/>
          <a:stretch>
            <a:fillRect/>
          </a:stretch>
        </p:blipFill>
        <p:spPr>
          <a:xfrm>
            <a:off x="360218" y="1262554"/>
            <a:ext cx="7218218" cy="5221374"/>
          </a:xfrm>
          <a:prstGeom prst="rect">
            <a:avLst/>
          </a:prstGeom>
        </p:spPr>
      </p:pic>
    </p:spTree>
    <p:extLst>
      <p:ext uri="{BB962C8B-B14F-4D97-AF65-F5344CB8AC3E}">
        <p14:creationId xmlns:p14="http://schemas.microsoft.com/office/powerpoint/2010/main" val="312279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43" y="149129"/>
            <a:ext cx="6866131" cy="1325563"/>
          </a:xfrm>
        </p:spPr>
        <p:txBody>
          <a:bodyPr>
            <a:normAutofit/>
          </a:bodyPr>
          <a:lstStyle/>
          <a:p>
            <a:r>
              <a:rPr lang="en-US" sz="3600" dirty="0"/>
              <a:t>How to apply for orders in MNA</a:t>
            </a:r>
          </a:p>
        </p:txBody>
      </p:sp>
      <p:pic>
        <p:nvPicPr>
          <p:cNvPr id="4" name="Content Placeholder 3"/>
          <p:cNvPicPr>
            <a:picLocks noGrp="1" noChangeAspect="1"/>
          </p:cNvPicPr>
          <p:nvPr>
            <p:ph idx="1"/>
          </p:nvPr>
        </p:nvPicPr>
        <p:blipFill>
          <a:blip r:embed="rId3"/>
          <a:stretch>
            <a:fillRect/>
          </a:stretch>
        </p:blipFill>
        <p:spPr>
          <a:xfrm>
            <a:off x="442913" y="1474692"/>
            <a:ext cx="7886700" cy="4404458"/>
          </a:xfrm>
          <a:prstGeom prst="rect">
            <a:avLst/>
          </a:prstGeom>
        </p:spPr>
      </p:pic>
    </p:spTree>
    <p:extLst>
      <p:ext uri="{BB962C8B-B14F-4D97-AF65-F5344CB8AC3E}">
        <p14:creationId xmlns:p14="http://schemas.microsoft.com/office/powerpoint/2010/main" val="305910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228599"/>
            <a:ext cx="7290487" cy="1325563"/>
          </a:xfrm>
        </p:spPr>
        <p:txBody>
          <a:bodyPr>
            <a:noAutofit/>
          </a:bodyPr>
          <a:lstStyle/>
          <a:p>
            <a:r>
              <a:rPr lang="en-US" sz="3600" dirty="0"/>
              <a:t>Detailing Marketplace Assignment Policy (DMAP)</a:t>
            </a:r>
          </a:p>
        </p:txBody>
      </p:sp>
      <p:sp>
        <p:nvSpPr>
          <p:cNvPr id="3" name="Content Placeholder 2"/>
          <p:cNvSpPr>
            <a:spLocks noGrp="1"/>
          </p:cNvSpPr>
          <p:nvPr>
            <p:ph idx="1"/>
          </p:nvPr>
        </p:nvSpPr>
        <p:spPr>
          <a:xfrm>
            <a:off x="200696" y="1554162"/>
            <a:ext cx="8446914" cy="4916224"/>
          </a:xfrm>
        </p:spPr>
        <p:txBody>
          <a:bodyPr vert="horz" lIns="91440" tIns="45720" rIns="91440" bIns="45720" rtlCol="0" anchor="t">
            <a:normAutofit/>
          </a:bodyPr>
          <a:lstStyle/>
          <a:p>
            <a:r>
              <a:rPr lang="en-US" sz="2400" dirty="0"/>
              <a:t>Rewards Sailors in sea-intensive ratings to remain at sea.</a:t>
            </a:r>
          </a:p>
          <a:p>
            <a:r>
              <a:rPr lang="en-US" sz="2400" dirty="0"/>
              <a:t>Selected Sailors complete a 4-year Apprentice (E4 and below) sea tour followed by a 3-year Journeyman (E5) sea tour.</a:t>
            </a:r>
          </a:p>
          <a:p>
            <a:r>
              <a:rPr lang="en-US" sz="2400" dirty="0"/>
              <a:t>Incentives</a:t>
            </a:r>
          </a:p>
          <a:p>
            <a:pPr lvl="1"/>
            <a:r>
              <a:rPr lang="en-US" sz="1800" dirty="0"/>
              <a:t>Advance-to-Position (A2P) </a:t>
            </a:r>
          </a:p>
          <a:p>
            <a:pPr marL="685800" lvl="2" indent="0">
              <a:buNone/>
            </a:pPr>
            <a:r>
              <a:rPr lang="en-US" sz="1400" dirty="0">
                <a:solidFill>
                  <a:srgbClr val="FFC000"/>
                </a:solidFill>
                <a:ea typeface="Tahoma"/>
                <a:cs typeface="Tahoma"/>
              </a:rPr>
              <a:t>*Non DMAP A2P Billets are advertised on MNA and can be identified with the indicator: "A2P"*</a:t>
            </a:r>
          </a:p>
          <a:p>
            <a:pPr lvl="1"/>
            <a:r>
              <a:rPr lang="en-US" sz="1800" dirty="0"/>
              <a:t>Command Advance-to-Position (CA2P)</a:t>
            </a:r>
          </a:p>
          <a:p>
            <a:pPr lvl="1"/>
            <a:r>
              <a:rPr lang="en-US" sz="1800" dirty="0"/>
              <a:t>Detailing Marketplace Incentive Pay (DMIP) </a:t>
            </a:r>
          </a:p>
          <a:p>
            <a:pPr lvl="1"/>
            <a:r>
              <a:rPr lang="en-US" sz="1800" dirty="0"/>
              <a:t>Continuous Sea Duty Credit (CSDC)</a:t>
            </a:r>
          </a:p>
          <a:p>
            <a:pPr lvl="0"/>
            <a:r>
              <a:rPr lang="en-US" sz="2400" dirty="0"/>
              <a:t>Eligible sea intensive ratings can be found at </a:t>
            </a:r>
            <a:r>
              <a:rPr lang="en-US" sz="2400" dirty="0">
                <a:solidFill>
                  <a:schemeClr val="bg2"/>
                </a:solidFill>
              </a:rPr>
              <a:t>Career-Management&lt;Detailing&lt;Enlisted&lt;Detailing-Marketplace</a:t>
            </a:r>
          </a:p>
          <a:p>
            <a:pPr lvl="0"/>
            <a:endParaRPr lang="en-US" sz="1800" dirty="0">
              <a:solidFill>
                <a:schemeClr val="bg2"/>
              </a:solidFill>
            </a:endParaRPr>
          </a:p>
          <a:p>
            <a:pPr marL="0" lvl="0" indent="0">
              <a:buNone/>
            </a:pPr>
            <a:endParaRPr lang="en-US" sz="2400" dirty="0"/>
          </a:p>
          <a:p>
            <a:endParaRPr lang="en-US" sz="2800" dirty="0"/>
          </a:p>
        </p:txBody>
      </p:sp>
      <p:sp>
        <p:nvSpPr>
          <p:cNvPr id="8" name="Rectangle 5"/>
          <p:cNvSpPr>
            <a:spLocks noChangeArrowheads="1"/>
          </p:cNvSpPr>
          <p:nvPr/>
        </p:nvSpPr>
        <p:spPr bwMode="auto">
          <a:xfrm>
            <a:off x="0" y="151655"/>
            <a:ext cx="20069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48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A620-4A56-7545-C41B-29CDFB6ECF58}"/>
              </a:ext>
            </a:extLst>
          </p:cNvPr>
          <p:cNvSpPr>
            <a:spLocks noGrp="1"/>
          </p:cNvSpPr>
          <p:nvPr>
            <p:ph type="title"/>
          </p:nvPr>
        </p:nvSpPr>
        <p:spPr/>
        <p:txBody>
          <a:bodyPr>
            <a:normAutofit fontScale="90000"/>
          </a:bodyPr>
          <a:lstStyle/>
          <a:p>
            <a:r>
              <a:rPr lang="en-US" dirty="0"/>
              <a:t>Billet Based Advancement (BBA) Command Advance to Position (CA2P)</a:t>
            </a:r>
          </a:p>
        </p:txBody>
      </p:sp>
      <p:sp>
        <p:nvSpPr>
          <p:cNvPr id="3" name="Content Placeholder 2">
            <a:extLst>
              <a:ext uri="{FF2B5EF4-FFF2-40B4-BE49-F238E27FC236}">
                <a16:creationId xmlns:a16="http://schemas.microsoft.com/office/drawing/2014/main" id="{49AAC8ED-802C-B686-03F9-D07958C5BCBD}"/>
              </a:ext>
            </a:extLst>
          </p:cNvPr>
          <p:cNvSpPr>
            <a:spLocks noGrp="1"/>
          </p:cNvSpPr>
          <p:nvPr>
            <p:ph idx="1"/>
          </p:nvPr>
        </p:nvSpPr>
        <p:spPr/>
        <p:txBody>
          <a:bodyPr/>
          <a:lstStyle/>
          <a:p>
            <a:r>
              <a:rPr lang="en-US" dirty="0"/>
              <a:t>Command Advance to Position (CA2P)</a:t>
            </a:r>
          </a:p>
          <a:p>
            <a:pPr lvl="1"/>
            <a:r>
              <a:rPr lang="en-US" dirty="0"/>
              <a:t>Commands/TYCOMs can submit request through MRR or Email the commands Placement Coordinator (PERS-4013).</a:t>
            </a:r>
          </a:p>
          <a:p>
            <a:pPr lvl="1"/>
            <a:r>
              <a:rPr lang="en-US" dirty="0"/>
              <a:t>Applicants must have 24 months of cumulative sea duty to be eligible and PNA the last Navy-wide Advancement Exam (NWAE).</a:t>
            </a:r>
          </a:p>
          <a:p>
            <a:pPr lvl="1"/>
            <a:r>
              <a:rPr lang="en-US" dirty="0"/>
              <a:t>Upon approval members are required to complete 36 months extension from the day of approval.</a:t>
            </a:r>
          </a:p>
          <a:p>
            <a:pPr lvl="1"/>
            <a:r>
              <a:rPr lang="en-US" dirty="0"/>
              <a:t>TYCOMs can submit CA2P request for type 2,3,4 commands within their AOR.</a:t>
            </a:r>
          </a:p>
          <a:p>
            <a:pPr lvl="1"/>
            <a:r>
              <a:rPr lang="en-US" dirty="0"/>
              <a:t>DMAP ratings are not eligible for CA2P under NAVADMIN 111/24 and must follow guidelines identified under the DMAP CA2P.</a:t>
            </a:r>
          </a:p>
          <a:p>
            <a:pPr lvl="1"/>
            <a:endParaRPr lang="en-US" dirty="0"/>
          </a:p>
        </p:txBody>
      </p:sp>
    </p:spTree>
    <p:extLst>
      <p:ext uri="{BB962C8B-B14F-4D97-AF65-F5344CB8AC3E}">
        <p14:creationId xmlns:p14="http://schemas.microsoft.com/office/powerpoint/2010/main" val="165319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Assignment Incentive Pay (AIP)</a:t>
            </a:r>
          </a:p>
        </p:txBody>
      </p:sp>
      <p:sp>
        <p:nvSpPr>
          <p:cNvPr id="3" name="Content Placeholder 2"/>
          <p:cNvSpPr>
            <a:spLocks noGrp="1"/>
          </p:cNvSpPr>
          <p:nvPr>
            <p:ph idx="1"/>
          </p:nvPr>
        </p:nvSpPr>
        <p:spPr>
          <a:xfrm>
            <a:off x="392658" y="1689700"/>
            <a:ext cx="8201938" cy="4101350"/>
          </a:xfrm>
        </p:spPr>
        <p:txBody>
          <a:bodyPr/>
          <a:lstStyle/>
          <a:p>
            <a:r>
              <a:rPr lang="en-US" sz="2400" dirty="0"/>
              <a:t>Designed to attract qualified Sailors to certain jobs/billets that are hard to fill.</a:t>
            </a:r>
          </a:p>
          <a:p>
            <a:r>
              <a:rPr lang="en-US" sz="2400" dirty="0"/>
              <a:t>AIP must be written in the orders.</a:t>
            </a:r>
          </a:p>
          <a:p>
            <a:pPr>
              <a:defRPr/>
            </a:pPr>
            <a:r>
              <a:rPr lang="en-US" sz="2400" dirty="0">
                <a:ea typeface="Tahoma"/>
                <a:cs typeface="Tahoma"/>
              </a:rPr>
              <a:t>Sailors “bid” on an assignment through MNA – the “Best fit” Sailor gets the job.</a:t>
            </a:r>
          </a:p>
          <a:p>
            <a:pPr>
              <a:defRPr/>
            </a:pPr>
            <a:r>
              <a:rPr lang="en-US" sz="2400" dirty="0">
                <a:ea typeface="Tahoma"/>
                <a:cs typeface="Tahoma"/>
              </a:rPr>
              <a:t>AIP jobs are identified in MNA with the AIP bid amount in a drop down menu.</a:t>
            </a:r>
          </a:p>
          <a:p>
            <a:pPr>
              <a:defRPr/>
            </a:pPr>
            <a:r>
              <a:rPr lang="en-US" sz="2400" dirty="0">
                <a:ea typeface="Tahoma"/>
                <a:cs typeface="Tahoma"/>
              </a:rPr>
              <a:t>Paid monthly and will be taxable income.</a:t>
            </a:r>
          </a:p>
          <a:p>
            <a:pPr marL="0" lvl="0" indent="0">
              <a:buNone/>
            </a:pPr>
            <a:endParaRPr lang="en-US" sz="2800" dirty="0"/>
          </a:p>
          <a:p>
            <a:endParaRPr lang="en-US" dirty="0"/>
          </a:p>
        </p:txBody>
      </p:sp>
    </p:spTree>
    <p:extLst>
      <p:ext uri="{BB962C8B-B14F-4D97-AF65-F5344CB8AC3E}">
        <p14:creationId xmlns:p14="http://schemas.microsoft.com/office/powerpoint/2010/main" val="120946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209" y="53460"/>
            <a:ext cx="5630834" cy="1325563"/>
          </a:xfrm>
        </p:spPr>
        <p:txBody>
          <a:bodyPr>
            <a:normAutofit/>
          </a:bodyPr>
          <a:lstStyle/>
          <a:p>
            <a:r>
              <a:rPr lang="en-US" sz="3600" dirty="0">
                <a:latin typeface="Tahoma"/>
                <a:ea typeface="Tahoma"/>
                <a:cs typeface="Tahoma"/>
              </a:rPr>
              <a:t>Enabling Objectives</a:t>
            </a:r>
          </a:p>
        </p:txBody>
      </p:sp>
      <p:sp>
        <p:nvSpPr>
          <p:cNvPr id="3" name="Content Placeholder 2"/>
          <p:cNvSpPr>
            <a:spLocks noGrp="1"/>
          </p:cNvSpPr>
          <p:nvPr>
            <p:ph idx="1"/>
          </p:nvPr>
        </p:nvSpPr>
        <p:spPr>
          <a:xfrm>
            <a:off x="322701" y="1379023"/>
            <a:ext cx="8341851" cy="4732410"/>
          </a:xfrm>
        </p:spPr>
        <p:txBody>
          <a:bodyPr>
            <a:noAutofit/>
          </a:bodyPr>
          <a:lstStyle/>
          <a:p>
            <a:r>
              <a:rPr lang="en-US" sz="2200" dirty="0"/>
              <a:t>LIST purposes of the Enlisted Assignment System.</a:t>
            </a:r>
          </a:p>
          <a:p>
            <a:r>
              <a:rPr lang="en-US" sz="2200" dirty="0"/>
              <a:t>DISCUSS  the types of duty in the Enlisted Assignment System.</a:t>
            </a:r>
          </a:p>
          <a:p>
            <a:r>
              <a:rPr lang="en-US" sz="2200" dirty="0"/>
              <a:t>DESCRIBE  the differences between Detailers (BUPERS 40X) and Placement (BUPERS-4013).</a:t>
            </a:r>
          </a:p>
          <a:p>
            <a:r>
              <a:rPr lang="en-US" sz="2200" dirty="0"/>
              <a:t>DISCUSS  how assignment incentives contribute to the Enlisted Assignment System.</a:t>
            </a:r>
          </a:p>
          <a:p>
            <a:r>
              <a:rPr lang="en-US" sz="2200" dirty="0"/>
              <a:t>DEFINE  Projected Rotation Date (PRD), Time-On-Station (TOS) and Obligated Service (OBLISERV).</a:t>
            </a:r>
          </a:p>
          <a:p>
            <a:r>
              <a:rPr lang="en-US" sz="2200" dirty="0"/>
              <a:t>DESCRIBE  the process to match Service Member’s needs with their duty preferences.</a:t>
            </a:r>
          </a:p>
          <a:p>
            <a:pPr lvl="0"/>
            <a:r>
              <a:rPr lang="en-US" sz="2200" dirty="0">
                <a:solidFill>
                  <a:srgbClr val="FFFEF9"/>
                </a:solidFill>
              </a:rPr>
              <a:t>LIST the process to complete an Electronic Personnel Action Request (ePAR 1306/7).</a:t>
            </a:r>
          </a:p>
          <a:p>
            <a:endParaRPr lang="en-US" sz="2400" dirty="0"/>
          </a:p>
          <a:p>
            <a:endParaRPr lang="en-US" dirty="0"/>
          </a:p>
        </p:txBody>
      </p:sp>
    </p:spTree>
    <p:extLst>
      <p:ext uri="{BB962C8B-B14F-4D97-AF65-F5344CB8AC3E}">
        <p14:creationId xmlns:p14="http://schemas.microsoft.com/office/powerpoint/2010/main" val="69085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98" y="149129"/>
            <a:ext cx="7426411" cy="1325563"/>
          </a:xfrm>
        </p:spPr>
        <p:txBody>
          <a:bodyPr>
            <a:normAutofit/>
          </a:bodyPr>
          <a:lstStyle/>
          <a:p>
            <a:r>
              <a:rPr lang="en-US" sz="3600" dirty="0"/>
              <a:t>Electronic Personnel Action Request (ePAR/</a:t>
            </a:r>
            <a:r>
              <a:rPr kumimoji="0" lang="en-US" sz="3600" b="0" i="0" u="none" strike="noStrike" kern="1200" cap="none" spc="0" normalizeH="0" baseline="0" noProof="0" dirty="0">
                <a:ln>
                  <a:noFill/>
                </a:ln>
                <a:solidFill>
                  <a:srgbClr val="E8B010"/>
                </a:solidFill>
                <a:effectLst/>
                <a:uLnTx/>
                <a:uFillTx/>
                <a:latin typeface="Rockwell" panose="02060603020205020403" pitchFamily="18" charset="0"/>
              </a:rPr>
              <a:t>1306/7)</a:t>
            </a:r>
            <a:r>
              <a:rPr kumimoji="0" lang="en-US" sz="3200" b="0" i="0" u="none" strike="noStrike" kern="1200" cap="none" spc="0" normalizeH="0" baseline="0" noProof="0" dirty="0">
                <a:ln>
                  <a:noFill/>
                </a:ln>
                <a:solidFill>
                  <a:srgbClr val="E8B010"/>
                </a:solidFill>
                <a:effectLst/>
                <a:uLnTx/>
                <a:uFillTx/>
                <a:latin typeface="Rockwell" panose="02060603020205020403" pitchFamily="18" charset="0"/>
                <a:ea typeface="+mj-ea"/>
                <a:cs typeface="+mj-cs"/>
              </a:rPr>
              <a:t>	</a:t>
            </a:r>
            <a:endParaRPr lang="en-US" sz="3200" dirty="0"/>
          </a:p>
        </p:txBody>
      </p:sp>
      <p:sp>
        <p:nvSpPr>
          <p:cNvPr id="3" name="Content Placeholder 2"/>
          <p:cNvSpPr>
            <a:spLocks noGrp="1"/>
          </p:cNvSpPr>
          <p:nvPr>
            <p:ph idx="1"/>
          </p:nvPr>
        </p:nvSpPr>
        <p:spPr>
          <a:xfrm>
            <a:off x="443298" y="1627915"/>
            <a:ext cx="8305286" cy="4785241"/>
          </a:xfrm>
        </p:spPr>
        <p:txBody>
          <a:bodyPr>
            <a:normAutofit lnSpcReduction="10000"/>
          </a:bodyPr>
          <a:lstStyle/>
          <a:p>
            <a:pPr>
              <a:spcAft>
                <a:spcPts val="1200"/>
              </a:spcAft>
            </a:pPr>
            <a:r>
              <a:rPr lang="en-US" sz="2400" dirty="0"/>
              <a:t>The NAVPERS 1306/7 was updated and automated to provide Sailors a standard Navy-wide format to submit requests to Assignment Control Authorities (ACAs).</a:t>
            </a:r>
            <a:endParaRPr lang="en-US" sz="2200" dirty="0"/>
          </a:p>
          <a:p>
            <a:pPr>
              <a:spcAft>
                <a:spcPts val="1200"/>
              </a:spcAft>
            </a:pPr>
            <a:r>
              <a:rPr lang="en-US" sz="2400" dirty="0"/>
              <a:t>Uploaded to MNCC for adjudication.</a:t>
            </a:r>
            <a:endParaRPr lang="en-US" sz="2200" dirty="0"/>
          </a:p>
          <a:p>
            <a:r>
              <a:rPr lang="en-US" sz="2400" dirty="0"/>
              <a:t>Best Practices: </a:t>
            </a:r>
          </a:p>
          <a:p>
            <a:pPr lvl="1"/>
            <a:r>
              <a:rPr lang="en-US" sz="2200" dirty="0"/>
              <a:t>Explain to the Sailor that it is like a special request chit but the difference is that it is requesting action on behalf of the Sailor. Must be initiated by the Sailor so they understand the request they are making.</a:t>
            </a:r>
          </a:p>
          <a:p>
            <a:pPr lvl="1"/>
            <a:r>
              <a:rPr lang="en-US" sz="2200" dirty="0"/>
              <a:t>Receive approved paper copy prior to electronic submission.</a:t>
            </a:r>
          </a:p>
          <a:p>
            <a:pPr lvl="1"/>
            <a:r>
              <a:rPr lang="en-US" sz="2200" dirty="0"/>
              <a:t>When forwarding to MNCC via email indicate who the request should go to in the body of the email. </a:t>
            </a:r>
          </a:p>
          <a:p>
            <a:pPr lvl="2"/>
            <a:r>
              <a:rPr lang="en-US" sz="1900" dirty="0"/>
              <a:t>Example: Forward to BUPERS 836</a:t>
            </a:r>
          </a:p>
          <a:p>
            <a:endParaRPr lang="en-US" sz="2400" dirty="0"/>
          </a:p>
          <a:p>
            <a:endParaRPr lang="en-US" dirty="0"/>
          </a:p>
          <a:p>
            <a:endParaRPr lang="en-US" dirty="0"/>
          </a:p>
        </p:txBody>
      </p:sp>
    </p:spTree>
    <p:extLst>
      <p:ext uri="{BB962C8B-B14F-4D97-AF65-F5344CB8AC3E}">
        <p14:creationId xmlns:p14="http://schemas.microsoft.com/office/powerpoint/2010/main" val="296462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210" y="149129"/>
            <a:ext cx="5630834" cy="1066213"/>
          </a:xfrm>
        </p:spPr>
        <p:txBody>
          <a:bodyPr/>
          <a:lstStyle/>
          <a:p>
            <a:r>
              <a:rPr lang="en-US" dirty="0"/>
              <a:t>NAVPERS 1306/7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01" y="1474692"/>
            <a:ext cx="3834926" cy="51033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042" y="1474692"/>
            <a:ext cx="3840854" cy="5103356"/>
          </a:xfrm>
          <a:prstGeom prst="rect">
            <a:avLst/>
          </a:prstGeom>
        </p:spPr>
      </p:pic>
      <p:pic>
        <p:nvPicPr>
          <p:cNvPr id="5" name="Picture 4"/>
          <p:cNvPicPr>
            <a:picLocks noChangeAspect="1"/>
          </p:cNvPicPr>
          <p:nvPr/>
        </p:nvPicPr>
        <p:blipFill>
          <a:blip r:embed="rId5"/>
          <a:stretch>
            <a:fillRect/>
          </a:stretch>
        </p:blipFill>
        <p:spPr>
          <a:xfrm>
            <a:off x="1375148" y="3329338"/>
            <a:ext cx="2402032" cy="963251"/>
          </a:xfrm>
          <a:prstGeom prst="rect">
            <a:avLst/>
          </a:prstGeom>
        </p:spPr>
      </p:pic>
      <p:pic>
        <p:nvPicPr>
          <p:cNvPr id="6" name="Picture 5"/>
          <p:cNvPicPr>
            <a:picLocks noChangeAspect="1"/>
          </p:cNvPicPr>
          <p:nvPr/>
        </p:nvPicPr>
        <p:blipFill>
          <a:blip r:embed="rId5"/>
          <a:stretch>
            <a:fillRect/>
          </a:stretch>
        </p:blipFill>
        <p:spPr>
          <a:xfrm>
            <a:off x="5384453" y="3329338"/>
            <a:ext cx="2402032" cy="963251"/>
          </a:xfrm>
          <a:prstGeom prst="rect">
            <a:avLst/>
          </a:prstGeom>
        </p:spPr>
      </p:pic>
    </p:spTree>
    <p:extLst>
      <p:ext uri="{BB962C8B-B14F-4D97-AF65-F5344CB8AC3E}">
        <p14:creationId xmlns:p14="http://schemas.microsoft.com/office/powerpoint/2010/main" val="121809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518" y="0"/>
            <a:ext cx="5630834" cy="1325563"/>
          </a:xfrm>
        </p:spPr>
        <p:txBody>
          <a:bodyPr>
            <a:normAutofit/>
          </a:bodyPr>
          <a:lstStyle/>
          <a:p>
            <a:r>
              <a:rPr lang="en-US" sz="3600" dirty="0"/>
              <a:t>Assignment Programs </a:t>
            </a:r>
          </a:p>
        </p:txBody>
      </p:sp>
      <p:sp>
        <p:nvSpPr>
          <p:cNvPr id="3" name="Content Placeholder 2"/>
          <p:cNvSpPr>
            <a:spLocks noGrp="1"/>
          </p:cNvSpPr>
          <p:nvPr>
            <p:ph idx="1"/>
          </p:nvPr>
        </p:nvSpPr>
        <p:spPr>
          <a:xfrm>
            <a:off x="418584" y="1301696"/>
            <a:ext cx="8306315" cy="5133927"/>
          </a:xfrm>
        </p:spPr>
        <p:txBody>
          <a:bodyPr>
            <a:normAutofit/>
          </a:bodyPr>
          <a:lstStyle/>
          <a:p>
            <a:r>
              <a:rPr lang="en-US" sz="2800" dirty="0"/>
              <a:t>Overseas Screening</a:t>
            </a:r>
          </a:p>
          <a:p>
            <a:pPr lvl="1">
              <a:spcBef>
                <a:spcPts val="1800"/>
              </a:spcBef>
              <a:spcAft>
                <a:spcPts val="1200"/>
              </a:spcAft>
            </a:pPr>
            <a:r>
              <a:rPr lang="en-US" sz="2000" dirty="0"/>
              <a:t>MILPERSMAN 1300-302</a:t>
            </a:r>
          </a:p>
          <a:p>
            <a:pPr>
              <a:spcBef>
                <a:spcPts val="1800"/>
              </a:spcBef>
            </a:pPr>
            <a:r>
              <a:rPr lang="en-US" sz="2800" dirty="0"/>
              <a:t>Military Couple Assignment</a:t>
            </a:r>
          </a:p>
          <a:p>
            <a:pPr lvl="1">
              <a:spcBef>
                <a:spcPts val="1800"/>
              </a:spcBef>
              <a:spcAft>
                <a:spcPts val="1200"/>
              </a:spcAft>
            </a:pPr>
            <a:r>
              <a:rPr lang="en-US" sz="2000" dirty="0"/>
              <a:t>MILPERSMAN 1300-1000</a:t>
            </a:r>
            <a:endParaRPr lang="en-US" sz="1800" dirty="0"/>
          </a:p>
          <a:p>
            <a:pPr lvl="0"/>
            <a:r>
              <a:rPr lang="en-US" sz="2800" dirty="0"/>
              <a:t>Reassignment for Humanitarian Reasons (HUMS) </a:t>
            </a:r>
            <a:endParaRPr lang="en-US" sz="2800" dirty="0">
              <a:solidFill>
                <a:srgbClr val="FFFEF9"/>
              </a:solidFill>
            </a:endParaRPr>
          </a:p>
          <a:p>
            <a:pPr lvl="1">
              <a:spcBef>
                <a:spcPts val="1800"/>
              </a:spcBef>
              <a:spcAft>
                <a:spcPts val="1200"/>
              </a:spcAft>
            </a:pPr>
            <a:r>
              <a:rPr lang="en-US" sz="2000" dirty="0">
                <a:solidFill>
                  <a:srgbClr val="FFFEF9"/>
                </a:solidFill>
              </a:rPr>
              <a:t>MILPERSMAN 1300-500 </a:t>
            </a:r>
            <a:endParaRPr lang="en-US" sz="1800" dirty="0">
              <a:solidFill>
                <a:srgbClr val="FFFEF9"/>
              </a:solidFill>
            </a:endParaRPr>
          </a:p>
          <a:p>
            <a:r>
              <a:rPr lang="en-US" sz="2800" dirty="0"/>
              <a:t>Exchanges of Duty (SWAPS)</a:t>
            </a:r>
          </a:p>
          <a:p>
            <a:pPr lvl="1"/>
            <a:r>
              <a:rPr lang="en-US" sz="2000" dirty="0"/>
              <a:t>MILPERSMAN 1306-700</a:t>
            </a:r>
          </a:p>
        </p:txBody>
      </p:sp>
    </p:spTree>
    <p:extLst>
      <p:ext uri="{BB962C8B-B14F-4D97-AF65-F5344CB8AC3E}">
        <p14:creationId xmlns:p14="http://schemas.microsoft.com/office/powerpoint/2010/main" val="41702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Summary and Review</a:t>
            </a:r>
          </a:p>
        </p:txBody>
      </p:sp>
      <p:sp>
        <p:nvSpPr>
          <p:cNvPr id="3" name="Content Placeholder 2"/>
          <p:cNvSpPr>
            <a:spLocks noGrp="1"/>
          </p:cNvSpPr>
          <p:nvPr>
            <p:ph idx="1"/>
          </p:nvPr>
        </p:nvSpPr>
        <p:spPr>
          <a:xfrm>
            <a:off x="484958" y="1474692"/>
            <a:ext cx="8341851" cy="4279213"/>
          </a:xfrm>
        </p:spPr>
        <p:txBody>
          <a:bodyPr vert="horz" lIns="91440" tIns="45720" rIns="91440" bIns="45720" rtlCol="0" anchor="t">
            <a:normAutofit lnSpcReduction="10000"/>
          </a:bodyPr>
          <a:lstStyle/>
          <a:p>
            <a:pPr>
              <a:spcBef>
                <a:spcPts val="1800"/>
              </a:spcBef>
            </a:pPr>
            <a:r>
              <a:rPr lang="en-US" sz="2400" dirty="0"/>
              <a:t>In this lesson we discussed:</a:t>
            </a:r>
          </a:p>
          <a:p>
            <a:pPr lvl="1">
              <a:spcBef>
                <a:spcPts val="1800"/>
              </a:spcBef>
            </a:pPr>
            <a:r>
              <a:rPr lang="en-US" sz="2200" dirty="0"/>
              <a:t>Enlisted Assignment System</a:t>
            </a:r>
          </a:p>
          <a:p>
            <a:pPr lvl="1">
              <a:spcBef>
                <a:spcPts val="1800"/>
              </a:spcBef>
            </a:pPr>
            <a:r>
              <a:rPr lang="en-US" sz="2200" dirty="0"/>
              <a:t>Types of duty Assignments</a:t>
            </a:r>
          </a:p>
          <a:p>
            <a:pPr lvl="1">
              <a:spcBef>
                <a:spcPts val="1800"/>
              </a:spcBef>
            </a:pPr>
            <a:r>
              <a:rPr lang="en-US" sz="2200" dirty="0"/>
              <a:t>Differences between Detailers and Placement </a:t>
            </a:r>
          </a:p>
          <a:p>
            <a:pPr lvl="1">
              <a:spcBef>
                <a:spcPts val="1800"/>
              </a:spcBef>
            </a:pPr>
            <a:r>
              <a:rPr lang="en-US" sz="2200" dirty="0"/>
              <a:t>Assignment incentives </a:t>
            </a:r>
          </a:p>
          <a:p>
            <a:pPr lvl="1">
              <a:spcBef>
                <a:spcPts val="1800"/>
              </a:spcBef>
            </a:pPr>
            <a:r>
              <a:rPr lang="en-US" sz="2200" dirty="0"/>
              <a:t>Common terms: PRD, TOS, and Obligated Service (OBLISERV)</a:t>
            </a:r>
          </a:p>
          <a:p>
            <a:pPr lvl="1">
              <a:spcBef>
                <a:spcPts val="1800"/>
              </a:spcBef>
            </a:pPr>
            <a:r>
              <a:rPr lang="en-US" sz="2200" dirty="0"/>
              <a:t>Matching Service Member’s needs with their duty preferences</a:t>
            </a:r>
          </a:p>
          <a:p>
            <a:pPr lvl="1">
              <a:spcBef>
                <a:spcPts val="1800"/>
              </a:spcBef>
            </a:pPr>
            <a:r>
              <a:rPr lang="en-US" sz="2200" dirty="0"/>
              <a:t>Electronic Personnel Action Request (ePAR 1306/7)</a:t>
            </a:r>
          </a:p>
          <a:p>
            <a:pPr>
              <a:spcBef>
                <a:spcPts val="1800"/>
              </a:spcBef>
            </a:pPr>
            <a:endParaRPr lang="en-US" sz="2200" dirty="0">
              <a:ea typeface="Tahoma"/>
              <a:cs typeface="Tahoma"/>
            </a:endParaRPr>
          </a:p>
          <a:p>
            <a:pPr marL="0" indent="0">
              <a:spcBef>
                <a:spcPts val="1800"/>
              </a:spcBef>
              <a:buNone/>
            </a:pPr>
            <a:endParaRPr lang="en-US" sz="2400" dirty="0">
              <a:ea typeface="Tahoma"/>
              <a:cs typeface="Tahoma"/>
            </a:endParaRPr>
          </a:p>
          <a:p>
            <a:pPr>
              <a:spcBef>
                <a:spcPts val="1800"/>
              </a:spcBef>
            </a:pPr>
            <a:endParaRPr lang="en-US" sz="2400" dirty="0">
              <a:ea typeface="Tahoma"/>
              <a:cs typeface="Tahoma"/>
            </a:endParaRPr>
          </a:p>
        </p:txBody>
      </p:sp>
    </p:spTree>
    <p:extLst>
      <p:ext uri="{BB962C8B-B14F-4D97-AF65-F5344CB8AC3E}">
        <p14:creationId xmlns:p14="http://schemas.microsoft.com/office/powerpoint/2010/main" val="1350466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300" y="537057"/>
            <a:ext cx="5630834" cy="1325563"/>
          </a:xfrm>
        </p:spPr>
        <p:txBody>
          <a:bodyPr>
            <a:normAutofit/>
          </a:bodyPr>
          <a:lstStyle/>
          <a:p>
            <a:r>
              <a:rPr lang="en-US" sz="3600" dirty="0"/>
              <a:t>Enlisted Assignment System</a:t>
            </a:r>
          </a:p>
        </p:txBody>
      </p:sp>
      <p:pic>
        <p:nvPicPr>
          <p:cNvPr id="4" name="Content Placeholder 3">
            <a:extLst>
              <a:ext uri="{FF2B5EF4-FFF2-40B4-BE49-F238E27FC236}">
                <a16:creationId xmlns:a16="http://schemas.microsoft.com/office/drawing/2014/main" id="{E2760B1A-4E01-447C-A335-5A967FB13841}"/>
              </a:ext>
            </a:extLst>
          </p:cNvPr>
          <p:cNvPicPr>
            <a:picLocks noGrp="1" noChangeAspect="1"/>
          </p:cNvPicPr>
          <p:nvPr>
            <p:ph idx="1"/>
          </p:nvPr>
        </p:nvPicPr>
        <p:blipFill>
          <a:blip r:embed="rId3"/>
          <a:stretch>
            <a:fillRect/>
          </a:stretch>
        </p:blipFill>
        <p:spPr>
          <a:xfrm>
            <a:off x="2479724" y="2198398"/>
            <a:ext cx="3535986" cy="1176630"/>
          </a:xfrm>
          <a:prstGeom prst="rect">
            <a:avLst/>
          </a:prstGeom>
        </p:spPr>
      </p:pic>
    </p:spTree>
    <p:extLst>
      <p:ext uri="{BB962C8B-B14F-4D97-AF65-F5344CB8AC3E}">
        <p14:creationId xmlns:p14="http://schemas.microsoft.com/office/powerpoint/2010/main" val="68000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008" y="186199"/>
            <a:ext cx="5630834" cy="1325563"/>
          </a:xfrm>
        </p:spPr>
        <p:txBody>
          <a:bodyPr>
            <a:normAutofit/>
          </a:bodyPr>
          <a:lstStyle/>
          <a:p>
            <a:r>
              <a:rPr lang="en-US" sz="3600" dirty="0">
                <a:latin typeface="Tahoma"/>
                <a:ea typeface="Tahoma"/>
                <a:cs typeface="Tahoma"/>
              </a:rPr>
              <a:t>References</a:t>
            </a:r>
          </a:p>
        </p:txBody>
      </p:sp>
      <p:sp>
        <p:nvSpPr>
          <p:cNvPr id="3" name="Content Placeholder 2"/>
          <p:cNvSpPr>
            <a:spLocks noGrp="1"/>
          </p:cNvSpPr>
          <p:nvPr>
            <p:ph idx="1"/>
          </p:nvPr>
        </p:nvSpPr>
        <p:spPr>
          <a:xfrm>
            <a:off x="314359" y="1511762"/>
            <a:ext cx="8296132" cy="4382559"/>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FEF9"/>
                </a:solidFill>
                <a:effectLst/>
                <a:uLnTx/>
                <a:uFillTx/>
                <a:latin typeface="Segoe UI"/>
                <a:cs typeface="Segoe UI"/>
              </a:rPr>
              <a:t>Navy Military Personnel Manual, NAVPERS 15560 (</a:t>
            </a:r>
            <a:r>
              <a:rPr lang="en-US" sz="2200" dirty="0">
                <a:solidFill>
                  <a:srgbClr val="FFFEF9"/>
                </a:solidFill>
                <a:latin typeface="Segoe UI"/>
                <a:cs typeface="Segoe UI"/>
              </a:rPr>
              <a:t>series</a:t>
            </a:r>
            <a:r>
              <a:rPr kumimoji="0" lang="en-US" sz="2200" b="0" i="0" u="none" strike="noStrike" kern="1200" cap="none" spc="0" normalizeH="0" baseline="0" noProof="0" dirty="0">
                <a:ln>
                  <a:noFill/>
                </a:ln>
                <a:solidFill>
                  <a:srgbClr val="FFFEF9"/>
                </a:solidFill>
                <a:effectLst/>
                <a:uLnTx/>
                <a:uFillTx/>
                <a:latin typeface="Segoe UI"/>
                <a:cs typeface="Segoe UI"/>
              </a:rPr>
              <a:t>)</a:t>
            </a:r>
          </a:p>
          <a:p>
            <a:pPr marL="228600" lvl="0" indent="-228600" defTabSz="914400">
              <a:spcBef>
                <a:spcPts val="1000"/>
              </a:spcBef>
              <a:defRPr/>
            </a:pPr>
            <a:r>
              <a:rPr lang="en-US" sz="2200" dirty="0">
                <a:solidFill>
                  <a:srgbClr val="FFFEF9"/>
                </a:solidFill>
                <a:latin typeface="Segoe UI"/>
                <a:ea typeface="Tahoma"/>
                <a:cs typeface="Segoe UI"/>
              </a:rPr>
              <a:t>MILPERSMAN 1306-141, Voluntary Sea Duty Program</a:t>
            </a:r>
          </a:p>
          <a:p>
            <a:pPr marL="228600" lvl="0" indent="-228600" defTabSz="914400">
              <a:spcBef>
                <a:spcPts val="1000"/>
              </a:spcBef>
              <a:defRPr/>
            </a:pPr>
            <a:r>
              <a:rPr lang="en-US" sz="2200" dirty="0">
                <a:latin typeface="Segoe UI"/>
                <a:ea typeface="Tahoma"/>
                <a:cs typeface="Segoe UI"/>
              </a:rPr>
              <a:t>MILPERSMAN 1300-1000, Military Couple and Single Parent Assignment Policy</a:t>
            </a:r>
          </a:p>
          <a:p>
            <a:r>
              <a:rPr lang="en-US" sz="2200" dirty="0"/>
              <a:t> MILPERSMAN 1300-500, Reassignment for Humanitarian Reasons </a:t>
            </a:r>
          </a:p>
          <a:p>
            <a:r>
              <a:rPr lang="en-US" sz="2200" dirty="0"/>
              <a:t> MILPERMAN 1306-106, Time on Station (TOS) and Retainability Obligated Service (OBLISERV)	</a:t>
            </a:r>
          </a:p>
          <a:p>
            <a:r>
              <a:rPr lang="en-US" sz="2200" dirty="0"/>
              <a:t> MILPERSMAN 1306-104, Projected Rotation Date (PRD) </a:t>
            </a:r>
            <a:endParaRPr lang="en-US" sz="2200" dirty="0">
              <a:ea typeface="Tahoma"/>
              <a:cs typeface="Tahoma"/>
            </a:endParaRPr>
          </a:p>
          <a:p>
            <a:r>
              <a:rPr lang="en-US" sz="2200" dirty="0"/>
              <a:t> MILPERSMAN 1306-700, Exchanges of Duty (SWAPS)</a:t>
            </a:r>
          </a:p>
          <a:p>
            <a:endParaRPr lang="en-US" sz="3200" dirty="0"/>
          </a:p>
        </p:txBody>
      </p:sp>
    </p:spTree>
    <p:extLst>
      <p:ext uri="{BB962C8B-B14F-4D97-AF65-F5344CB8AC3E}">
        <p14:creationId xmlns:p14="http://schemas.microsoft.com/office/powerpoint/2010/main" val="87165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574" y="186199"/>
            <a:ext cx="5630834" cy="1325563"/>
          </a:xfrm>
        </p:spPr>
        <p:txBody>
          <a:bodyPr>
            <a:normAutofit/>
          </a:bodyPr>
          <a:lstStyle/>
          <a:p>
            <a:r>
              <a:rPr lang="en-US" sz="3600" dirty="0">
                <a:latin typeface="Tahoma"/>
                <a:ea typeface="Tahoma"/>
                <a:cs typeface="Tahoma"/>
              </a:rPr>
              <a:t>References</a:t>
            </a:r>
          </a:p>
        </p:txBody>
      </p:sp>
      <p:sp>
        <p:nvSpPr>
          <p:cNvPr id="3" name="Content Placeholder 2"/>
          <p:cNvSpPr>
            <a:spLocks noGrp="1"/>
          </p:cNvSpPr>
          <p:nvPr>
            <p:ph idx="1"/>
          </p:nvPr>
        </p:nvSpPr>
        <p:spPr>
          <a:xfrm>
            <a:off x="431925" y="1396015"/>
            <a:ext cx="8296132" cy="4683005"/>
          </a:xfrm>
        </p:spPr>
        <p:txBody>
          <a:bodyPr vert="horz" lIns="91440" tIns="45720" rIns="91440" bIns="45720" rtlCol="0" anchor="t">
            <a:normAutofit fontScale="92500" lnSpcReduction="20000"/>
          </a:bodyPr>
          <a:lstStyle/>
          <a:p>
            <a:r>
              <a:rPr lang="en-US" sz="2400" dirty="0"/>
              <a:t>NAVADMIN 017/24, </a:t>
            </a:r>
            <a:r>
              <a:rPr kumimoji="0" lang="en-US" sz="2400" b="0" i="0" u="none" strike="noStrike" kern="1200" cap="none" spc="0" normalizeH="0" baseline="0" noProof="0" dirty="0">
                <a:ln>
                  <a:noFill/>
                </a:ln>
                <a:solidFill>
                  <a:srgbClr val="FFFEF9"/>
                </a:solidFill>
                <a:effectLst/>
                <a:uLnTx/>
                <a:uFillTx/>
                <a:latin typeface="Tahoma"/>
              </a:rPr>
              <a:t>Detailing Marketplace Assignment Policy Phase IV</a:t>
            </a:r>
            <a:endParaRPr lang="en-US" sz="2400" dirty="0"/>
          </a:p>
          <a:p>
            <a:r>
              <a:rPr lang="en-US" sz="2400" dirty="0"/>
              <a:t>NAVADMIN 109/23, Detailing Marketplace Assignment Policy Phase III</a:t>
            </a:r>
          </a:p>
          <a:p>
            <a:r>
              <a:rPr lang="en-US" sz="2400" dirty="0"/>
              <a:t>NAVADMIN 228/22, Detailing Marketplace Assignment Policy Phase II</a:t>
            </a:r>
          </a:p>
          <a:p>
            <a:r>
              <a:rPr lang="en-US" sz="2400" dirty="0"/>
              <a:t>NAVADMIN 127/22, Detailing Marketplace Assignment Policy Phase I Update</a:t>
            </a:r>
          </a:p>
          <a:p>
            <a:r>
              <a:rPr lang="en-US" sz="2400" dirty="0"/>
              <a:t>NAVADMIN 280/21, Detailing Marketplace Assignment Policy</a:t>
            </a:r>
          </a:p>
          <a:p>
            <a:r>
              <a:rPr lang="en-US" sz="2400" dirty="0"/>
              <a:t>NAVADMIN 172/22, Active Duty Enlisted Advance-to-Position Program Update</a:t>
            </a:r>
          </a:p>
          <a:p>
            <a:r>
              <a:rPr lang="en-US" sz="2400" dirty="0">
                <a:solidFill>
                  <a:srgbClr val="FFFEF9"/>
                </a:solidFill>
                <a:latin typeface="Segoe UI"/>
                <a:cs typeface="Segoe UI"/>
              </a:rPr>
              <a:t> </a:t>
            </a:r>
            <a:r>
              <a:rPr kumimoji="0" lang="en-US" sz="2400" b="0" i="0" u="none" strike="noStrike" kern="1200" cap="none" spc="0" normalizeH="0" baseline="0" noProof="0" dirty="0">
                <a:ln>
                  <a:noFill/>
                </a:ln>
                <a:solidFill>
                  <a:srgbClr val="FFFEF9"/>
                </a:solidFill>
                <a:effectLst/>
                <a:uLnTx/>
                <a:uFillTx/>
                <a:latin typeface="Segoe UI"/>
                <a:cs typeface="Segoe UI"/>
              </a:rPr>
              <a:t>MyNavy Assignment</a:t>
            </a:r>
            <a:endParaRPr lang="en-US" sz="2400" b="0" i="0" u="none" strike="noStrike" kern="1200" cap="none" spc="0" normalizeH="0" baseline="0" noProof="0" dirty="0">
              <a:ln>
                <a:noFill/>
              </a:ln>
              <a:solidFill>
                <a:srgbClr val="FFFEF9"/>
              </a:solidFill>
              <a:effectLst/>
              <a:uLnTx/>
              <a:uFillTx/>
              <a:latin typeface="Segoe UI"/>
              <a:cs typeface="Segoe UI"/>
            </a:endParaRPr>
          </a:p>
          <a:p>
            <a:pPr lvl="1"/>
            <a:r>
              <a:rPr lang="en-US" sz="2400" dirty="0">
                <a:latin typeface="Segoe UI"/>
                <a:cs typeface="Segoe UI"/>
              </a:rPr>
              <a:t> </a:t>
            </a:r>
            <a:r>
              <a:rPr lang="en-US" sz="2400" dirty="0"/>
              <a:t>MNA-CMD/CCC interactive Guide</a:t>
            </a:r>
            <a:endParaRPr lang="en-US" sz="2400" strike="sngStrike" dirty="0">
              <a:solidFill>
                <a:srgbClr val="FF0000"/>
              </a:solidFill>
              <a:ea typeface="Tahoma"/>
              <a:cs typeface="Tahoma"/>
            </a:endParaRPr>
          </a:p>
          <a:p>
            <a:pPr lvl="1"/>
            <a:r>
              <a:rPr lang="en-US" sz="2400" dirty="0"/>
              <a:t> NAVADMIN 276/19 </a:t>
            </a:r>
            <a:endParaRPr lang="en-US" sz="2400" dirty="0">
              <a:ea typeface="Tahoma"/>
              <a:cs typeface="Tahoma"/>
            </a:endParaRPr>
          </a:p>
          <a:p>
            <a:r>
              <a:rPr lang="en-US" sz="2400" dirty="0"/>
              <a:t>Assignment Incentive Pay (AIP) Program, CNO Policy Decision Memo 003-06</a:t>
            </a:r>
          </a:p>
          <a:p>
            <a:endParaRPr lang="en-US" sz="3200" dirty="0"/>
          </a:p>
        </p:txBody>
      </p:sp>
    </p:spTree>
    <p:extLst>
      <p:ext uri="{BB962C8B-B14F-4D97-AF65-F5344CB8AC3E}">
        <p14:creationId xmlns:p14="http://schemas.microsoft.com/office/powerpoint/2010/main" val="218953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64" y="210912"/>
            <a:ext cx="7291311" cy="1325563"/>
          </a:xfrm>
        </p:spPr>
        <p:txBody>
          <a:bodyPr>
            <a:noAutofit/>
          </a:bodyPr>
          <a:lstStyle/>
          <a:p>
            <a:r>
              <a:rPr lang="en-US" sz="3600" dirty="0">
                <a:latin typeface="Tahoma"/>
                <a:ea typeface="Tahoma"/>
                <a:cs typeface="Tahoma"/>
              </a:rPr>
              <a:t>Purpose of the Enlisted Assignment System</a:t>
            </a:r>
          </a:p>
        </p:txBody>
      </p:sp>
      <p:sp>
        <p:nvSpPr>
          <p:cNvPr id="3" name="Content Placeholder 2"/>
          <p:cNvSpPr>
            <a:spLocks noGrp="1"/>
          </p:cNvSpPr>
          <p:nvPr>
            <p:ph idx="1"/>
          </p:nvPr>
        </p:nvSpPr>
        <p:spPr>
          <a:xfrm>
            <a:off x="628650" y="1715099"/>
            <a:ext cx="7946940" cy="3935095"/>
          </a:xfrm>
        </p:spPr>
        <p:txBody>
          <a:bodyPr vert="horz" lIns="91440" tIns="45720" rIns="91440" bIns="45720" rtlCol="0" anchor="t">
            <a:noAutofit/>
          </a:bodyPr>
          <a:lstStyle/>
          <a:p>
            <a:pPr>
              <a:spcAft>
                <a:spcPts val="1200"/>
              </a:spcAft>
            </a:pPr>
            <a:r>
              <a:rPr lang="en-US" sz="2400" dirty="0"/>
              <a:t>System for distribution of enlisted personnel.</a:t>
            </a:r>
            <a:endParaRPr lang="en-US" sz="2400" dirty="0">
              <a:ea typeface="Tahoma"/>
              <a:cs typeface="Tahoma"/>
            </a:endParaRPr>
          </a:p>
          <a:p>
            <a:pPr>
              <a:spcAft>
                <a:spcPts val="1200"/>
              </a:spcAft>
            </a:pPr>
            <a:r>
              <a:rPr lang="en-US" sz="2400" dirty="0"/>
              <a:t>Places the right person in the right job with the right skills at the right time.</a:t>
            </a:r>
            <a:endParaRPr lang="en-US" sz="2400" dirty="0">
              <a:ea typeface="Tahoma"/>
              <a:cs typeface="Tahoma"/>
            </a:endParaRPr>
          </a:p>
          <a:p>
            <a:pPr>
              <a:spcAft>
                <a:spcPts val="1200"/>
              </a:spcAft>
            </a:pPr>
            <a:r>
              <a:rPr lang="en-US" sz="2400" dirty="0"/>
              <a:t>Promotes maximum readiness afloat and ashore.</a:t>
            </a:r>
            <a:endParaRPr lang="en-US" sz="2400" dirty="0">
              <a:ea typeface="Tahoma"/>
              <a:cs typeface="Tahoma"/>
            </a:endParaRPr>
          </a:p>
          <a:p>
            <a:r>
              <a:rPr lang="en-US" sz="2400" dirty="0"/>
              <a:t>Permits equal opportunity for personnel to serve in duty they consider desirable.</a:t>
            </a:r>
            <a:endParaRPr lang="en-US" sz="2400" dirty="0">
              <a:ea typeface="Tahoma"/>
              <a:cs typeface="Tahoma"/>
            </a:endParaRPr>
          </a:p>
          <a:p>
            <a:pPr marL="0" indent="0">
              <a:buNone/>
            </a:pPr>
            <a:endParaRPr lang="en-US" dirty="0"/>
          </a:p>
        </p:txBody>
      </p:sp>
    </p:spTree>
    <p:extLst>
      <p:ext uri="{BB962C8B-B14F-4D97-AF65-F5344CB8AC3E}">
        <p14:creationId xmlns:p14="http://schemas.microsoft.com/office/powerpoint/2010/main" val="193997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67420"/>
            <a:ext cx="7470321" cy="1184055"/>
          </a:xfrm>
        </p:spPr>
        <p:txBody>
          <a:bodyPr>
            <a:noAutofit/>
          </a:bodyPr>
          <a:lstStyle/>
          <a:p>
            <a:r>
              <a:rPr lang="en-US" sz="3600" dirty="0"/>
              <a:t>Common Terms</a:t>
            </a:r>
            <a:br>
              <a:rPr lang="en-US" sz="3600" dirty="0"/>
            </a:br>
            <a:r>
              <a:rPr lang="en-US" sz="3600" dirty="0"/>
              <a:t>PRD, TOS, and OBLISERV</a:t>
            </a:r>
          </a:p>
        </p:txBody>
      </p:sp>
      <p:sp>
        <p:nvSpPr>
          <p:cNvPr id="3" name="Content Placeholder 2"/>
          <p:cNvSpPr>
            <a:spLocks noGrp="1"/>
          </p:cNvSpPr>
          <p:nvPr>
            <p:ph idx="1"/>
          </p:nvPr>
        </p:nvSpPr>
        <p:spPr>
          <a:xfrm>
            <a:off x="410782" y="1549183"/>
            <a:ext cx="8497691" cy="4892152"/>
          </a:xfrm>
        </p:spPr>
        <p:txBody>
          <a:bodyPr>
            <a:normAutofit/>
          </a:bodyPr>
          <a:lstStyle/>
          <a:p>
            <a:pPr lvl="0"/>
            <a:r>
              <a:rPr lang="en-US" sz="2400" dirty="0">
                <a:solidFill>
                  <a:srgbClr val="FFFEF9"/>
                </a:solidFill>
              </a:rPr>
              <a:t>Projected Rotation Date (PRD) – established when orders are written based off prescribed sea time (PST) and Sea/Shore flow.</a:t>
            </a:r>
          </a:p>
          <a:p>
            <a:pPr lvl="1"/>
            <a:r>
              <a:rPr lang="en-US" sz="2200" dirty="0"/>
              <a:t>MPM 1306-104</a:t>
            </a:r>
          </a:p>
          <a:p>
            <a:pPr lvl="1"/>
            <a:endParaRPr lang="en-US" sz="2000" dirty="0"/>
          </a:p>
          <a:p>
            <a:r>
              <a:rPr lang="en-US" sz="2400" dirty="0"/>
              <a:t>Time-On- Station (TOS) – period served in same geographical area.</a:t>
            </a:r>
          </a:p>
          <a:p>
            <a:pPr lvl="1"/>
            <a:r>
              <a:rPr lang="en-US" sz="2200" dirty="0"/>
              <a:t>MPM 1306-106</a:t>
            </a:r>
          </a:p>
          <a:p>
            <a:pPr lvl="1"/>
            <a:endParaRPr lang="en-US" sz="2000" dirty="0"/>
          </a:p>
          <a:p>
            <a:r>
              <a:rPr lang="en-US" sz="2400" dirty="0"/>
              <a:t>Obligated Service Requirements (OBLISERV) – minimum amount of active service Sailors must agree to before executing a PCS transfer.</a:t>
            </a:r>
          </a:p>
          <a:p>
            <a:pPr lvl="1"/>
            <a:r>
              <a:rPr lang="en-US" sz="2200" dirty="0"/>
              <a:t>MPM 1306-106</a:t>
            </a:r>
            <a:endParaRPr lang="en-US" sz="2200" strike="sngStrike" dirty="0"/>
          </a:p>
        </p:txBody>
      </p:sp>
    </p:spTree>
    <p:extLst>
      <p:ext uri="{BB962C8B-B14F-4D97-AF65-F5344CB8AC3E}">
        <p14:creationId xmlns:p14="http://schemas.microsoft.com/office/powerpoint/2010/main" val="145729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210" y="266695"/>
            <a:ext cx="5630834" cy="1325563"/>
          </a:xfrm>
        </p:spPr>
        <p:txBody>
          <a:bodyPr>
            <a:noAutofit/>
          </a:bodyPr>
          <a:lstStyle/>
          <a:p>
            <a:r>
              <a:rPr lang="en-US" sz="3600" dirty="0"/>
              <a:t>Distribution Management Controls</a:t>
            </a:r>
          </a:p>
        </p:txBody>
      </p:sp>
      <p:sp>
        <p:nvSpPr>
          <p:cNvPr id="3" name="Content Placeholder 2"/>
          <p:cNvSpPr>
            <a:spLocks noGrp="1"/>
          </p:cNvSpPr>
          <p:nvPr>
            <p:ph idx="1"/>
          </p:nvPr>
        </p:nvSpPr>
        <p:spPr>
          <a:xfrm>
            <a:off x="480368" y="1759936"/>
            <a:ext cx="8341851" cy="3935095"/>
          </a:xfrm>
        </p:spPr>
        <p:txBody>
          <a:bodyPr/>
          <a:lstStyle/>
          <a:p>
            <a:r>
              <a:rPr lang="en-US" sz="2400" dirty="0"/>
              <a:t>To support assignment of enlisted personnel and readiness of activities, three distinct and separate functions of enlisted distribution management controls were established:</a:t>
            </a:r>
          </a:p>
          <a:p>
            <a:pPr lvl="2"/>
            <a:r>
              <a:rPr lang="en-US" sz="2200" dirty="0"/>
              <a:t>Allocation Control </a:t>
            </a:r>
          </a:p>
          <a:p>
            <a:pPr lvl="2"/>
            <a:r>
              <a:rPr lang="en-US" sz="2200" dirty="0"/>
              <a:t>Manning Control</a:t>
            </a:r>
            <a:endParaRPr lang="en-US" sz="2200" dirty="0">
              <a:solidFill>
                <a:srgbClr val="FFFF00"/>
              </a:solidFill>
            </a:endParaRPr>
          </a:p>
          <a:p>
            <a:pPr lvl="2"/>
            <a:r>
              <a:rPr lang="en-US" sz="2200" dirty="0"/>
              <a:t>Assignment Control </a:t>
            </a:r>
          </a:p>
        </p:txBody>
      </p:sp>
    </p:spTree>
    <p:extLst>
      <p:ext uri="{BB962C8B-B14F-4D97-AF65-F5344CB8AC3E}">
        <p14:creationId xmlns:p14="http://schemas.microsoft.com/office/powerpoint/2010/main" val="376406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3A5D-E33E-4E2B-911F-5DE746118560}"/>
              </a:ext>
            </a:extLst>
          </p:cNvPr>
          <p:cNvSpPr>
            <a:spLocks noGrp="1"/>
          </p:cNvSpPr>
          <p:nvPr>
            <p:ph type="title"/>
          </p:nvPr>
        </p:nvSpPr>
        <p:spPr>
          <a:xfrm>
            <a:off x="1678210" y="176810"/>
            <a:ext cx="5630834" cy="1325563"/>
          </a:xfrm>
        </p:spPr>
        <p:txBody>
          <a:bodyPr>
            <a:normAutofit fontScale="90000"/>
          </a:bodyPr>
          <a:lstStyle/>
          <a:p>
            <a:br>
              <a:rPr lang="en-US" sz="3600" dirty="0"/>
            </a:br>
            <a:r>
              <a:rPr lang="en-US" sz="4000" dirty="0">
                <a:latin typeface="Tahoma"/>
                <a:ea typeface="Tahoma"/>
                <a:cs typeface="Tahoma"/>
              </a:rPr>
              <a:t>Allocation Control</a:t>
            </a:r>
            <a:br>
              <a:rPr lang="en-US" dirty="0"/>
            </a:br>
            <a:endParaRPr lang="en-US" dirty="0"/>
          </a:p>
        </p:txBody>
      </p:sp>
      <p:sp>
        <p:nvSpPr>
          <p:cNvPr id="3" name="Content Placeholder 2">
            <a:extLst>
              <a:ext uri="{FF2B5EF4-FFF2-40B4-BE49-F238E27FC236}">
                <a16:creationId xmlns:a16="http://schemas.microsoft.com/office/drawing/2014/main" id="{2F2D227C-FAFB-4069-8CE4-45BA372E9C26}"/>
              </a:ext>
            </a:extLst>
          </p:cNvPr>
          <p:cNvSpPr>
            <a:spLocks noGrp="1"/>
          </p:cNvSpPr>
          <p:nvPr>
            <p:ph idx="1"/>
          </p:nvPr>
        </p:nvSpPr>
        <p:spPr>
          <a:xfrm>
            <a:off x="186224" y="1606876"/>
            <a:ext cx="8614806" cy="3935095"/>
          </a:xfrm>
        </p:spPr>
        <p:txBody>
          <a:bodyPr vert="horz" lIns="91440" tIns="45720" rIns="91440" bIns="45720" rtlCol="0" anchor="t">
            <a:normAutofit/>
          </a:bodyPr>
          <a:lstStyle/>
          <a:p>
            <a:r>
              <a:rPr lang="en-US" sz="2400" dirty="0">
                <a:latin typeface="+mn-lt"/>
              </a:rPr>
              <a:t>The function of allocating available personnel resources to the two manning control authorities:</a:t>
            </a:r>
          </a:p>
          <a:p>
            <a:pPr lvl="1"/>
            <a:r>
              <a:rPr lang="en-US" sz="2400" dirty="0">
                <a:latin typeface="+mn-lt"/>
              </a:rPr>
              <a:t>Manning Control Authority Fleet (MCAF)</a:t>
            </a:r>
          </a:p>
          <a:p>
            <a:pPr lvl="2"/>
            <a:r>
              <a:rPr lang="en-US" sz="2200" dirty="0">
                <a:latin typeface="+mn-lt"/>
              </a:rPr>
              <a:t>All Sea and Fleet operational commands</a:t>
            </a:r>
            <a:endParaRPr lang="en-US" sz="2200" dirty="0">
              <a:latin typeface="+mn-lt"/>
              <a:ea typeface="Tahoma"/>
              <a:cs typeface="Tahoma"/>
            </a:endParaRPr>
          </a:p>
          <a:p>
            <a:pPr lvl="2"/>
            <a:endParaRPr lang="en-US" sz="2400" dirty="0">
              <a:latin typeface="+mn-lt"/>
              <a:cs typeface="Segoe UI"/>
            </a:endParaRPr>
          </a:p>
          <a:p>
            <a:pPr marL="457200" lvl="2">
              <a:spcBef>
                <a:spcPts val="300"/>
              </a:spcBef>
            </a:pPr>
            <a:r>
              <a:rPr lang="en-US" sz="2400" dirty="0">
                <a:latin typeface="+mn-lt"/>
                <a:cs typeface="Segoe UI"/>
              </a:rPr>
              <a:t>Manning</a:t>
            </a:r>
            <a:r>
              <a:rPr kumimoji="0" lang="en-US" sz="2400" b="0" i="0" u="none" strike="noStrike" kern="1200" cap="none" spc="0" normalizeH="0" baseline="0" noProof="0" dirty="0">
                <a:ln>
                  <a:noFill/>
                </a:ln>
                <a:solidFill>
                  <a:srgbClr val="FFFEF9"/>
                </a:solidFill>
                <a:effectLst/>
                <a:uLnTx/>
                <a:uFillTx/>
                <a:latin typeface="+mn-lt"/>
                <a:cs typeface="Segoe UI"/>
              </a:rPr>
              <a:t> Control Authority Bureau (MCAB)</a:t>
            </a:r>
            <a:endParaRPr lang="en-US" sz="2400" dirty="0">
              <a:latin typeface="+mn-lt"/>
              <a:ea typeface="Tahoma"/>
              <a:cs typeface="Tahoma"/>
            </a:endParaRP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sz="2200" dirty="0">
                <a:solidFill>
                  <a:srgbClr val="FFFEF9"/>
                </a:solidFill>
                <a:latin typeface="+mn-lt"/>
              </a:rPr>
              <a:t>Shore Duty, Training, and Recruiting</a:t>
            </a:r>
          </a:p>
        </p:txBody>
      </p:sp>
    </p:spTree>
    <p:extLst>
      <p:ext uri="{BB962C8B-B14F-4D97-AF65-F5344CB8AC3E}">
        <p14:creationId xmlns:p14="http://schemas.microsoft.com/office/powerpoint/2010/main" val="344485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6E9B-B6FF-4E37-A088-A8D8A33BE61A}"/>
              </a:ext>
            </a:extLst>
          </p:cNvPr>
          <p:cNvSpPr>
            <a:spLocks noGrp="1"/>
          </p:cNvSpPr>
          <p:nvPr>
            <p:ph type="title"/>
          </p:nvPr>
        </p:nvSpPr>
        <p:spPr/>
        <p:txBody>
          <a:bodyPr>
            <a:normAutofit fontScale="90000"/>
          </a:bodyPr>
          <a:lstStyle/>
          <a:p>
            <a:br>
              <a:rPr lang="en-US" dirty="0"/>
            </a:br>
            <a:r>
              <a:rPr lang="en-US" sz="4000" dirty="0"/>
              <a:t>Manning Control</a:t>
            </a:r>
            <a:br>
              <a:rPr lang="en-US" dirty="0"/>
            </a:br>
            <a:endParaRPr lang="en-US" dirty="0"/>
          </a:p>
        </p:txBody>
      </p:sp>
      <p:sp>
        <p:nvSpPr>
          <p:cNvPr id="3" name="Content Placeholder 2">
            <a:extLst>
              <a:ext uri="{FF2B5EF4-FFF2-40B4-BE49-F238E27FC236}">
                <a16:creationId xmlns:a16="http://schemas.microsoft.com/office/drawing/2014/main" id="{696FE799-24FC-40B3-B857-4B6658883C11}"/>
              </a:ext>
            </a:extLst>
          </p:cNvPr>
          <p:cNvSpPr>
            <a:spLocks noGrp="1"/>
          </p:cNvSpPr>
          <p:nvPr>
            <p:ph idx="1"/>
          </p:nvPr>
        </p:nvSpPr>
        <p:spPr>
          <a:xfrm>
            <a:off x="387880" y="1474692"/>
            <a:ext cx="7886700" cy="4101350"/>
          </a:xfrm>
        </p:spPr>
        <p:txBody>
          <a:bodyPr>
            <a:normAutofit/>
          </a:bodyPr>
          <a:lstStyle/>
          <a:p>
            <a:r>
              <a:rPr lang="en-US" sz="2400" dirty="0"/>
              <a:t>Consists of two functions: </a:t>
            </a:r>
          </a:p>
          <a:p>
            <a:pPr lvl="1"/>
            <a:r>
              <a:rPr lang="en-US" sz="2400" dirty="0"/>
              <a:t>Manning:  the function of determining the quality, quantity, and priority for assignment of personnel to all billets within a unit.</a:t>
            </a:r>
          </a:p>
          <a:p>
            <a:pPr lvl="1"/>
            <a:endParaRPr lang="en-US" sz="2400" dirty="0"/>
          </a:p>
          <a:p>
            <a:pPr lvl="1"/>
            <a:r>
              <a:rPr lang="en-US" sz="2400" dirty="0"/>
              <a:t>Placement: Serves as the “gatekeeper” to ensure that policy is being followed.</a:t>
            </a:r>
          </a:p>
        </p:txBody>
      </p:sp>
    </p:spTree>
    <p:extLst>
      <p:ext uri="{BB962C8B-B14F-4D97-AF65-F5344CB8AC3E}">
        <p14:creationId xmlns:p14="http://schemas.microsoft.com/office/powerpoint/2010/main" val="3730915564"/>
      </p:ext>
    </p:extLst>
  </p:cSld>
  <p:clrMapOvr>
    <a:masterClrMapping/>
  </p:clrMapOvr>
</p:sld>
</file>

<file path=ppt/theme/theme1.xml><?xml version="1.0" encoding="utf-8"?>
<a:theme xmlns:a="http://schemas.openxmlformats.org/drawingml/2006/main" name="1_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EE917F-E716-4C75-A18D-478B95B5580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988957f4-c619-44e7-9ffa-1e7677450ad0"/>
  </ds:schemaRefs>
</ds:datastoreItem>
</file>

<file path=customXml/itemProps2.xml><?xml version="1.0" encoding="utf-8"?>
<ds:datastoreItem xmlns:ds="http://schemas.openxmlformats.org/officeDocument/2006/customXml" ds:itemID="{6202C368-C302-4C1D-BAEC-2BFB62CC7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957f4-c619-44e7-9ffa-1e7677450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9BF596-90BD-47E4-80BD-A491722148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3508</TotalTime>
  <Words>2690</Words>
  <Application>Microsoft Office PowerPoint</Application>
  <PresentationFormat>On-screen Show (4:3)</PresentationFormat>
  <Paragraphs>306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Rockwell</vt:lpstr>
      <vt:lpstr>Segoe UI</vt:lpstr>
      <vt:lpstr>Tahoma</vt:lpstr>
      <vt:lpstr>Wingdings</vt:lpstr>
      <vt:lpstr>1_fbts2</vt:lpstr>
      <vt:lpstr>Career Development Training Course</vt:lpstr>
      <vt:lpstr>Enabling Objectives</vt:lpstr>
      <vt:lpstr>References</vt:lpstr>
      <vt:lpstr>References</vt:lpstr>
      <vt:lpstr>Purpose of the Enlisted Assignment System</vt:lpstr>
      <vt:lpstr>Common Terms PRD, TOS, and OBLISERV</vt:lpstr>
      <vt:lpstr>Distribution Management Controls</vt:lpstr>
      <vt:lpstr> Allocation Control </vt:lpstr>
      <vt:lpstr> Manning Control </vt:lpstr>
      <vt:lpstr> Assignment Control  </vt:lpstr>
      <vt:lpstr> MyNavy Assignments (MNA) </vt:lpstr>
      <vt:lpstr> MyNavy Assignments (MNA) </vt:lpstr>
      <vt:lpstr> MyNavy Assignments (MNA) </vt:lpstr>
      <vt:lpstr> MyNavy Assignments (MNA) </vt:lpstr>
      <vt:lpstr> MyNavy Assignments (MNA) </vt:lpstr>
      <vt:lpstr>How to apply for orders in MNA</vt:lpstr>
      <vt:lpstr>Detailing Marketplace Assignment Policy (DMAP)</vt:lpstr>
      <vt:lpstr>Billet Based Advancement (BBA) Command Advance to Position (CA2P)</vt:lpstr>
      <vt:lpstr>Assignment Incentive Pay (AIP)</vt:lpstr>
      <vt:lpstr>Electronic Personnel Action Request (ePAR/1306/7) </vt:lpstr>
      <vt:lpstr>NAVPERS 1306/7</vt:lpstr>
      <vt:lpstr>Assignment Programs </vt:lpstr>
      <vt:lpstr>Summary and Review</vt:lpstr>
      <vt:lpstr>Enlisted Assignment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Harshbarger</dc:creator>
  <cp:lastModifiedBy>Tucker, Keith A CIV USN COMNAVPERSCOM MIL TN (USA)</cp:lastModifiedBy>
  <cp:revision>534</cp:revision>
  <dcterms:created xsi:type="dcterms:W3CDTF">2019-02-21T05:43:23Z</dcterms:created>
  <dcterms:modified xsi:type="dcterms:W3CDTF">2024-09-30T15:34:02Z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0x01010038255B2E60AA534F8A31657A2F83B2E5</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Order">
    <vt:r8>27400</vt:r8>
  </property>
  <property fmtid="{D5CDD505-2E9C-101B-9397-08002B2CF9AE}" pid="10" name="_SourceUrl">
    <vt:lpwstr/>
  </property>
  <property fmtid="{D5CDD505-2E9C-101B-9397-08002B2CF9AE}" pid="11" name="_SharedFileIndex">
    <vt:lpwstr/>
  </property>
</Properties>
</file>